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slides/slide1.xml" ContentType="application/vnd.openxmlformats-officedocument.presentationml.slide+xml"/>
  <Override PartName="/ppt/handoutMasters/handoutMaster1.xml" ContentType="application/vnd.openxmlformats-officedocument.presentationml.handoutMaster+xml"/>
  <Override PartName="/ppt/slideMasters/slideMaster1.xml" ContentType="application/vnd.openxmlformats-officedocument.presentationml.slideMaster+xml"/>
  <Override PartName="/ppt/slides/slide5.xml" ContentType="application/vnd.openxmlformats-officedocument.presentationml.slide+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slides/slide7.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13.xml" ContentType="application/vnd.openxmlformats-officedocument.presentationml.slideLayout+xml"/>
  <Override PartName="/ppt/slides/slide4.xml" ContentType="application/vnd.openxmlformats-officedocument.presentationml.slide+xml"/>
  <Override PartName="/ppt/slideLayouts/slideLayout19.xml" ContentType="application/vnd.openxmlformats-officedocument.presentationml.slideLayout+xml"/>
  <Override PartName="/ppt/slideLayouts/slideLayout23.xml" ContentType="application/vnd.openxmlformats-officedocument.presentationml.slideLayout+xml"/>
  <Override PartName="/ppt/slideLayouts/slideLayout18.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3.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8" d="100"/>
          <a:sy n="98" d="100"/>
        </p:scale>
        <p:origin x="72"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1DBE4F43-5A51-AE36-1447-0652265AFA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05FCED27-8154-96DD-8018-88492442BA8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DFF22-F7BD-4281-9492-7DB86B66AD93}" type="datetimeFigureOut">
              <a:rPr lang="da-DK" smtClean="0"/>
              <a:t>09-06-2026</a:t>
            </a:fld>
            <a:endParaRPr lang="da-DK"/>
          </a:p>
        </p:txBody>
      </p:sp>
      <p:sp>
        <p:nvSpPr>
          <p:cNvPr id="4" name="Pladsholder til sidefod 3">
            <a:extLst>
              <a:ext uri="{FF2B5EF4-FFF2-40B4-BE49-F238E27FC236}">
                <a16:creationId xmlns:a16="http://schemas.microsoft.com/office/drawing/2014/main" id="{3A41B0AF-D463-ED8C-47AA-0C8A9497878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a-DK"/>
              <a:t>Euc Syd</a:t>
            </a:r>
          </a:p>
        </p:txBody>
      </p:sp>
      <p:sp>
        <p:nvSpPr>
          <p:cNvPr id="5" name="Pladsholder til slidenummer 4">
            <a:extLst>
              <a:ext uri="{FF2B5EF4-FFF2-40B4-BE49-F238E27FC236}">
                <a16:creationId xmlns:a16="http://schemas.microsoft.com/office/drawing/2014/main" id="{8C7F1C77-7E3D-2C04-8BAA-A4EFF1D53A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E1AE84-C9A7-434D-8669-1C27D48B4783}" type="slidenum">
              <a:rPr lang="da-DK" smtClean="0"/>
              <a:t>‹nr.›</a:t>
            </a:fld>
            <a:endParaRPr lang="da-DK"/>
          </a:p>
        </p:txBody>
      </p:sp>
    </p:spTree>
    <p:extLst>
      <p:ext uri="{BB962C8B-B14F-4D97-AF65-F5344CB8AC3E}">
        <p14:creationId xmlns:p14="http://schemas.microsoft.com/office/powerpoint/2010/main" val="2413006105"/>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6F326-6713-414A-99C3-A81B807F7B93}" type="datetimeFigureOut">
              <a:rPr lang="da-DK" smtClean="0"/>
              <a:t>09-06-2026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a-DK"/>
              <a:t>Euc Syd</a:t>
            </a:r>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5D3F73-A434-4D90-AF67-BA56FB31E0D2}" type="slidenum">
              <a:rPr lang="da-DK" smtClean="0"/>
              <a:t>‹nr.›</a:t>
            </a:fld>
            <a:endParaRPr lang="da-DK"/>
          </a:p>
        </p:txBody>
      </p:sp>
    </p:spTree>
    <p:extLst>
      <p:ext uri="{BB962C8B-B14F-4D97-AF65-F5344CB8AC3E}">
        <p14:creationId xmlns:p14="http://schemas.microsoft.com/office/powerpoint/2010/main" val="371579893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4"/>
          </p:nvPr>
        </p:nvSpPr>
        <p:spPr/>
        <p:txBody>
          <a:bodyPr/>
          <a:lstStyle/>
          <a:p>
            <a:r>
              <a:rPr lang="da-DK"/>
              <a:t>Euc Syd</a:t>
            </a:r>
          </a:p>
        </p:txBody>
      </p:sp>
    </p:spTree>
    <p:extLst>
      <p:ext uri="{BB962C8B-B14F-4D97-AF65-F5344CB8AC3E}">
        <p14:creationId xmlns:p14="http://schemas.microsoft.com/office/powerpoint/2010/main" val="3266169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Stort billede - Titel">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noFill/>
        </p:spPr>
        <p:txBody>
          <a:bodyPr/>
          <a:lstStyle>
            <a:lvl1pPr marL="0" indent="0">
              <a:buNone/>
              <a:defRPr/>
            </a:lvl1pPr>
          </a:lstStyle>
          <a:p>
            <a:r>
              <a:rPr lang="da-DK"/>
              <a:t>Klik på ikonet for at tilføje et billede</a:t>
            </a:r>
            <a:endParaRPr lang="en-US" dirty="0"/>
          </a:p>
        </p:txBody>
      </p:sp>
      <p:sp>
        <p:nvSpPr>
          <p:cNvPr id="3" name="Pladsholder til tekst 2">
            <a:extLst>
              <a:ext uri="{FF2B5EF4-FFF2-40B4-BE49-F238E27FC236}">
                <a16:creationId xmlns:a16="http://schemas.microsoft.com/office/drawing/2014/main" id="{B3E1E1B5-61F7-AA0C-C9EA-B0E9BAC2E067}"/>
              </a:ext>
            </a:extLst>
          </p:cNvPr>
          <p:cNvSpPr>
            <a:spLocks noGrp="1"/>
          </p:cNvSpPr>
          <p:nvPr>
            <p:ph type="body" sz="quarter" idx="22" hasCustomPrompt="1"/>
          </p:nvPr>
        </p:nvSpPr>
        <p:spPr>
          <a:xfrm>
            <a:off x="883802" y="3649894"/>
            <a:ext cx="10424396" cy="972913"/>
          </a:xfrm>
          <a:prstGeom prst="rect">
            <a:avLst/>
          </a:prstGeom>
          <a:solidFill>
            <a:schemeClr val="accent1">
              <a:alpha val="30000"/>
            </a:schemeClr>
          </a:solidFill>
        </p:spPr>
        <p:txBody>
          <a:bodyPr wrap="square" lIns="180000" tIns="180000" rIns="180000" bIns="180000">
            <a:spAutoFit/>
          </a:bodyPr>
          <a:lstStyle>
            <a:lvl1pPr marL="0" indent="0" algn="ctr">
              <a:buNone/>
              <a:defRPr sz="44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4" name="Pladsholder til tekst 4">
            <a:extLst>
              <a:ext uri="{FF2B5EF4-FFF2-40B4-BE49-F238E27FC236}">
                <a16:creationId xmlns:a16="http://schemas.microsoft.com/office/drawing/2014/main" id="{8667F40D-B435-1D66-BC68-51381A0A489D}"/>
              </a:ext>
            </a:extLst>
          </p:cNvPr>
          <p:cNvSpPr>
            <a:spLocks noGrp="1"/>
          </p:cNvSpPr>
          <p:nvPr>
            <p:ph type="body" sz="quarter" idx="23"/>
          </p:nvPr>
        </p:nvSpPr>
        <p:spPr>
          <a:xfrm>
            <a:off x="883802" y="4622807"/>
            <a:ext cx="10424396" cy="808421"/>
          </a:xfrm>
          <a:prstGeom prst="rect">
            <a:avLst/>
          </a:prstGeom>
          <a:solidFill>
            <a:schemeClr val="accent1">
              <a:alpha val="30000"/>
            </a:schemeClr>
          </a:solidFill>
        </p:spPr>
        <p:txBody>
          <a:bodyPr lIns="180000" tIns="180000" rIns="180000" bIns="180000"/>
          <a:lstStyle>
            <a:lvl1pPr marL="0" indent="0" algn="ctr">
              <a:buNone/>
              <a:defRPr sz="1800" i="1">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3468102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llede top - Tekst bund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3" y="5224628"/>
            <a:ext cx="10424396"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424396" cy="760520"/>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192351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Billede top - Tekst bund (Grøn)">
    <p:bg>
      <p:bgPr>
        <a:solidFill>
          <a:schemeClr val="accent1"/>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78CB8B4-5082-32B9-61A6-9C77EC7961D4}"/>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493891"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530928" cy="790300"/>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83BC655-884C-9879-015D-E79A4AA5FD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3559843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llede top - Tekst bund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548683" cy="566572"/>
          </a:xfrm>
          <a:prstGeom prst="rect">
            <a:avLst/>
          </a:prstGeom>
        </p:spPr>
        <p:txBody>
          <a:bodyPr/>
          <a:lstStyle>
            <a:lvl1pPr marL="0" indent="0">
              <a:buNone/>
              <a:defRPr sz="3200" baseline="0">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2" y="5791201"/>
            <a:ext cx="10548683" cy="796030"/>
          </a:xfrm>
          <a:prstGeom prst="rect">
            <a:avLst/>
          </a:prstGeom>
        </p:spPr>
        <p:txBody>
          <a:bodyPr/>
          <a:lstStyle>
            <a:lvl1pPr marL="0" indent="0">
              <a:buNone/>
              <a:defRPr sz="1800">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3505992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n tekst (Gul)">
    <p:bg>
      <p:bgPr>
        <a:solidFill>
          <a:schemeClr val="accent3">
            <a:alpha val="60000"/>
          </a:schemeClr>
        </a:solidFill>
        <a:effectLst/>
      </p:bgPr>
    </p:bg>
    <p:spTree>
      <p:nvGrpSpPr>
        <p:cNvPr id="1" name=""/>
        <p:cNvGrpSpPr/>
        <p:nvPr/>
      </p:nvGrpSpPr>
      <p:grpSpPr>
        <a:xfrm>
          <a:off x="0" y="0"/>
          <a:ext cx="0" cy="0"/>
          <a:chOff x="0" y="0"/>
          <a:chExt cx="0" cy="0"/>
        </a:xfrm>
      </p:grpSpPr>
      <p:sp>
        <p:nvSpPr>
          <p:cNvPr id="24" name="Text Placeholder 14"/>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25" name="Text Placeholder 19"/>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864565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Ren tekst (Blå)">
    <p:bg>
      <p:bgPr>
        <a:solidFill>
          <a:schemeClr val="accent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8159C2C4-BDEE-91D8-531D-5C9D57C3207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bg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3" name="Text Placeholder 19">
            <a:extLst>
              <a:ext uri="{FF2B5EF4-FFF2-40B4-BE49-F238E27FC236}">
                <a16:creationId xmlns:a16="http://schemas.microsoft.com/office/drawing/2014/main" id="{6A949C50-131E-219A-9CF0-4E0B4B389FEA}"/>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96F3F603-D3F5-8C40-57E8-23FF72275197}"/>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32C37F96-5776-8F63-DC85-C0B7A90F7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717969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n tekst (Hvid)">
    <p:bg>
      <p:bgPr>
        <a:solidFill>
          <a:schemeClr val="bg1">
            <a:alpha val="60000"/>
          </a:schemeClr>
        </a:solidFill>
        <a:effectLst/>
      </p:bgPr>
    </p:bg>
    <p:spTree>
      <p:nvGrpSpPr>
        <p:cNvPr id="1" name=""/>
        <p:cNvGrpSpPr/>
        <p:nvPr/>
      </p:nvGrpSpPr>
      <p:grpSpPr>
        <a:xfrm>
          <a:off x="0" y="0"/>
          <a:ext cx="0" cy="0"/>
          <a:chOff x="0" y="0"/>
          <a:chExt cx="0" cy="0"/>
        </a:xfrm>
      </p:grpSpPr>
      <p:sp>
        <p:nvSpPr>
          <p:cNvPr id="4" name="Text Placeholder 14">
            <a:extLst>
              <a:ext uri="{FF2B5EF4-FFF2-40B4-BE49-F238E27FC236}">
                <a16:creationId xmlns:a16="http://schemas.microsoft.com/office/drawing/2014/main" id="{00E91779-3436-2A92-DCD4-EBAADFE55BE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5" name="Text Placeholder 19">
            <a:extLst>
              <a:ext uri="{FF2B5EF4-FFF2-40B4-BE49-F238E27FC236}">
                <a16:creationId xmlns:a16="http://schemas.microsoft.com/office/drawing/2014/main" id="{757236BC-6DEA-D3D5-9C05-035237997DD0}"/>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1547260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llede venstre  - Tekst højre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6" name="Pladsholder til tekst 4"/>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2610620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Billede venstre  - Tekst højre (Gul)">
    <p:bg>
      <p:bgPr>
        <a:solidFill>
          <a:schemeClr val="accent3"/>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94060480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304BF73-D020-E0CA-9D8C-A66F17DFA7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251" y="5666842"/>
            <a:ext cx="757557" cy="888025"/>
          </a:xfrm>
          <a:prstGeom prst="rect">
            <a:avLst/>
          </a:prstGeom>
        </p:spPr>
      </p:pic>
    </p:spTree>
    <p:extLst>
      <p:ext uri="{BB962C8B-B14F-4D97-AF65-F5344CB8AC3E}">
        <p14:creationId xmlns:p14="http://schemas.microsoft.com/office/powerpoint/2010/main" val="215986555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3E3468E1-7A15-8C11-3C25-FA5F7B112C25}"/>
              </a:ext>
            </a:extLst>
          </p:cNvPr>
          <p:cNvSpPr>
            <a:spLocks noGrp="1"/>
          </p:cNvSpPr>
          <p:nvPr>
            <p:ph type="body" sz="quarter" idx="22" hasCustomPrompt="1"/>
          </p:nvPr>
        </p:nvSpPr>
        <p:spPr>
          <a:xfrm>
            <a:off x="6636087" y="491580"/>
            <a:ext cx="5003126"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3" name="Pladsholder til tekst 4">
            <a:extLst>
              <a:ext uri="{FF2B5EF4-FFF2-40B4-BE49-F238E27FC236}">
                <a16:creationId xmlns:a16="http://schemas.microsoft.com/office/drawing/2014/main" id="{0B323B4B-2565-67CC-D7FC-B2E967234674}"/>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1AD78256-499D-012C-DED2-42CEF9F77C93}"/>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descr="Et billede, der indeholder Grafik, Font/skrifttype, logo, cirkel&#10;&#10;AI-genereret indhold kan være ukorrekt.">
            <a:extLst>
              <a:ext uri="{FF2B5EF4-FFF2-40B4-BE49-F238E27FC236}">
                <a16:creationId xmlns:a16="http://schemas.microsoft.com/office/drawing/2014/main" id="{977B1DF5-3261-DAFA-F390-FE94E9D682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032868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lede venstre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F032E72F-B8F5-FA44-4F11-AA058985573A}"/>
              </a:ext>
            </a:extLst>
          </p:cNvPr>
          <p:cNvSpPr>
            <a:spLocks noGrp="1"/>
          </p:cNvSpPr>
          <p:nvPr>
            <p:ph type="body" sz="quarter" idx="22"/>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220523C-0FC9-45BF-3340-FA5B7976A76F}"/>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258235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lede højre  - Tekst venst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0"/>
            <a:ext cx="6096001"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605B8200-A0E8-F8E1-4EE9-D1A5C4AA8B41}"/>
              </a:ext>
            </a:extLst>
          </p:cNvPr>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9860AEC-9F48-7CA3-FBF7-2B237D9430F0}"/>
              </a:ext>
            </a:extLst>
          </p:cNvPr>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8" name="Billede 7">
            <a:extLst>
              <a:ext uri="{FF2B5EF4-FFF2-40B4-BE49-F238E27FC236}">
                <a16:creationId xmlns:a16="http://schemas.microsoft.com/office/drawing/2014/main" id="{C71309F1-9F7C-8A17-3B89-D2263F419F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8353" y="5688106"/>
            <a:ext cx="754271" cy="883620"/>
          </a:xfrm>
          <a:prstGeom prst="rect">
            <a:avLst/>
          </a:prstGeom>
        </p:spPr>
      </p:pic>
    </p:spTree>
    <p:extLst>
      <p:ext uri="{BB962C8B-B14F-4D97-AF65-F5344CB8AC3E}">
        <p14:creationId xmlns:p14="http://schemas.microsoft.com/office/powerpoint/2010/main" val="1245398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ort billede">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Tree>
    <p:extLst>
      <p:ext uri="{BB962C8B-B14F-4D97-AF65-F5344CB8AC3E}">
        <p14:creationId xmlns:p14="http://schemas.microsoft.com/office/powerpoint/2010/main" val="2607572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osaik - Tekst bund (Hvid)">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4882896" y="2391262"/>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7324344" y="-1322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ladsholder til tekst 2"/>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47" name="Pladsholder til tekst 4"/>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105974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osaik - Tekst bund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4882896" y="2391262"/>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2441448" y="0"/>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sp>
        <p:nvSpPr>
          <p:cNvPr id="4" name="Rektangel 3">
            <a:extLst>
              <a:ext uri="{FF2B5EF4-FFF2-40B4-BE49-F238E27FC236}">
                <a16:creationId xmlns:a16="http://schemas.microsoft.com/office/drawing/2014/main" id="{87F62F8B-63E2-A346-C18A-806237BAE259}"/>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378F7CF-1509-F613-5A95-89A3CD84A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254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osaik - Tekst bund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2441448" y="0"/>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297197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osaik uden billeder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1" name="Rectangle 36"/>
          <p:cNvSpPr/>
          <p:nvPr/>
        </p:nvSpPr>
        <p:spPr>
          <a:xfrm>
            <a:off x="4882896" y="2286001"/>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83856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Mosaik uden billeder (Grøn)">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7324344" y="4572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6"/>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29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osaik - Tekst højre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EB40485-9B05-E6D5-6087-979F9A266F97}"/>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D5E55CF8-ACDB-4439-01EB-59867470C2A6}"/>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1618902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Mosaik - Tekst højre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8CC45905-0BBE-DEDB-B902-0AD5FD9DC1D9}"/>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77AC7255-BD92-5033-8CE0-EE6EE13BC5D8}"/>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369B91FD-1D2A-BB46-0CD0-2E8E0C7A7AAD}"/>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66FE0DA-B50F-EEE0-64A8-63B3217663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33438194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saik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F9BFEE5-7447-E63A-A957-9B467F331174}"/>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BC1D49D4-6DA9-44DE-389D-22AEB8F4B694}"/>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3408806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33EBD367-CCC3-4098-8827-48086FF780D0}" type="datetime1">
              <a:rPr lang="da-DK" smtClean="0"/>
              <a:t>09-06-2026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74FD6F6-AEC2-4352-A71C-2F7975998ADB}" type="slidenum">
              <a:rPr lang="da-DK" smtClean="0"/>
              <a:t>‹nr.›</a:t>
            </a:fld>
            <a:endParaRPr lang="da-DK"/>
          </a:p>
        </p:txBody>
      </p:sp>
    </p:spTree>
    <p:extLst>
      <p:ext uri="{BB962C8B-B14F-4D97-AF65-F5344CB8AC3E}">
        <p14:creationId xmlns:p14="http://schemas.microsoft.com/office/powerpoint/2010/main" val="372290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pic>
        <p:nvPicPr>
          <p:cNvPr id="2" name="Billede 1"/>
          <p:cNvPicPr>
            <a:picLocks noChangeAspect="1"/>
          </p:cNvPicPr>
          <p:nvPr/>
        </p:nvPicPr>
        <p:blipFill>
          <a:blip r:embed="rId25" cstate="print">
            <a:extLst>
              <a:ext uri="{28A0092B-C50C-407E-A947-70E740481C1C}">
                <a14:useLocalDpi xmlns:a14="http://schemas.microsoft.com/office/drawing/2010/main" val="0"/>
              </a:ext>
            </a:extLst>
          </a:blip>
          <a:srcRect/>
          <a:stretch/>
        </p:blipFill>
        <p:spPr>
          <a:xfrm>
            <a:off x="11129145" y="5688106"/>
            <a:ext cx="754271" cy="883620"/>
          </a:xfrm>
          <a:prstGeom prst="rect">
            <a:avLst/>
          </a:prstGeom>
        </p:spPr>
      </p:pic>
    </p:spTree>
    <p:extLst>
      <p:ext uri="{BB962C8B-B14F-4D97-AF65-F5344CB8AC3E}">
        <p14:creationId xmlns:p14="http://schemas.microsoft.com/office/powerpoint/2010/main" val="94694098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hyperlink" Target="https://pixabay.com/da/tjekliste-tjek-markedsf%C3%B8ring-154274/" TargetMode="External"/><Relationship Id="rId5" Type="http://schemas.openxmlformats.org/officeDocument/2006/relationships/image" Target="../media/image5.png"/><Relationship Id="rId4" Type="http://schemas.openxmlformats.org/officeDocument/2006/relationships/hyperlink" Target="https://freepngimg.com/png/30235-video-icon-hd"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8204C1E0-939D-B89A-28AA-5B152638909B}"/>
              </a:ext>
            </a:extLst>
          </p:cNvPr>
          <p:cNvPicPr>
            <a:picLocks noChangeAspect="1"/>
          </p:cNvPicPr>
          <p:nvPr/>
        </p:nvPicPr>
        <p:blipFill>
          <a:blip r:embed="rId2">
            <a:extLst>
              <a:ext uri="{28A0092B-C50C-407E-A947-70E740481C1C}">
                <a14:useLocalDpi xmlns:a14="http://schemas.microsoft.com/office/drawing/2010/main" val="0"/>
              </a:ext>
            </a:extLst>
          </a:blip>
          <a:srcRect r="5" b="16507"/>
          <a:stretch>
            <a:fillRect/>
          </a:stretch>
        </p:blipFill>
        <p:spPr>
          <a:xfrm>
            <a:off x="20" y="10"/>
            <a:ext cx="2441428" cy="2391253"/>
          </a:xfrm>
          <a:prstGeom prst="rect">
            <a:avLst/>
          </a:prstGeom>
          <a:noFill/>
        </p:spPr>
      </p:pic>
      <p:pic>
        <p:nvPicPr>
          <p:cNvPr id="24" name="Pladsholder til billede 23">
            <a:extLst>
              <a:ext uri="{FF2B5EF4-FFF2-40B4-BE49-F238E27FC236}">
                <a16:creationId xmlns:a16="http://schemas.microsoft.com/office/drawing/2014/main" id="{E6F19CFC-6C89-9234-C1A2-86DEB7674FD5}"/>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008" b="1008"/>
          <a:stretch>
            <a:fillRect/>
          </a:stretch>
        </p:blipFill>
        <p:spPr>
          <a:xfrm>
            <a:off x="2441575" y="2390775"/>
            <a:ext cx="2441575" cy="2392363"/>
          </a:xfrm>
        </p:spPr>
      </p:pic>
      <p:pic>
        <p:nvPicPr>
          <p:cNvPr id="35" name="Pladsholder til billede 34">
            <a:extLst>
              <a:ext uri="{FF2B5EF4-FFF2-40B4-BE49-F238E27FC236}">
                <a16:creationId xmlns:a16="http://schemas.microsoft.com/office/drawing/2014/main" id="{040CA703-0FBA-C8AE-B589-64C74790EF6D}"/>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1648" b="11648"/>
          <a:stretch>
            <a:fillRect/>
          </a:stretch>
        </p:blipFill>
        <p:spPr>
          <a:xfrm>
            <a:off x="7324725" y="2390775"/>
            <a:ext cx="2441575" cy="2392363"/>
          </a:xfrm>
        </p:spPr>
      </p:pic>
      <p:sp>
        <p:nvSpPr>
          <p:cNvPr id="2" name="Titel 1">
            <a:extLst>
              <a:ext uri="{FF2B5EF4-FFF2-40B4-BE49-F238E27FC236}">
                <a16:creationId xmlns:a16="http://schemas.microsoft.com/office/drawing/2014/main" id="{4E10BD23-0AAE-15DD-24CC-B5775F54C1D1}"/>
              </a:ext>
            </a:extLst>
          </p:cNvPr>
          <p:cNvSpPr>
            <a:spLocks noGrp="1"/>
          </p:cNvSpPr>
          <p:nvPr>
            <p:ph type="body" sz="quarter" idx="22"/>
          </p:nvPr>
        </p:nvSpPr>
        <p:spPr>
          <a:xfrm>
            <a:off x="441873" y="5109018"/>
            <a:ext cx="10433274" cy="566572"/>
          </a:xfrm>
        </p:spPr>
        <p:txBody>
          <a:bodyPr>
            <a:noAutofit/>
          </a:bodyPr>
          <a:lstStyle/>
          <a:p>
            <a:r>
              <a:rPr lang="da-DK" sz="4200" noProof="0" dirty="0"/>
              <a:t>Kundevideoer</a:t>
            </a:r>
          </a:p>
        </p:txBody>
      </p:sp>
      <p:sp>
        <p:nvSpPr>
          <p:cNvPr id="3" name="Undertitel 2">
            <a:extLst>
              <a:ext uri="{FF2B5EF4-FFF2-40B4-BE49-F238E27FC236}">
                <a16:creationId xmlns:a16="http://schemas.microsoft.com/office/drawing/2014/main" id="{BF32E4C5-6349-A6B8-94FC-CE84349DB62F}"/>
              </a:ext>
            </a:extLst>
          </p:cNvPr>
          <p:cNvSpPr>
            <a:spLocks noGrp="1"/>
          </p:cNvSpPr>
          <p:nvPr>
            <p:ph type="body" sz="quarter" idx="23"/>
          </p:nvPr>
        </p:nvSpPr>
        <p:spPr>
          <a:xfrm>
            <a:off x="441872" y="5675590"/>
            <a:ext cx="10433275" cy="902763"/>
          </a:xfrm>
        </p:spPr>
        <p:txBody>
          <a:bodyPr>
            <a:normAutofit/>
          </a:bodyPr>
          <a:lstStyle/>
          <a:p>
            <a:r>
              <a:rPr lang="da-DK" sz="2000" noProof="0" dirty="0"/>
              <a:t>Billeder siger mere end 1000 ord.</a:t>
            </a:r>
          </a:p>
        </p:txBody>
      </p:sp>
      <p:pic>
        <p:nvPicPr>
          <p:cNvPr id="41" name="Pladsholder til billede 40">
            <a:extLst>
              <a:ext uri="{FF2B5EF4-FFF2-40B4-BE49-F238E27FC236}">
                <a16:creationId xmlns:a16="http://schemas.microsoft.com/office/drawing/2014/main" id="{601079DA-8E8B-9A7E-48FB-5C563714CCE1}"/>
              </a:ext>
            </a:extLst>
          </p:cNvPr>
          <p:cNvPicPr>
            <a:picLocks noGrp="1" noChangeAspect="1"/>
          </p:cNvPicPr>
          <p:nvPr>
            <p:ph type="pic" sz="quarter" idx="17"/>
          </p:nvPr>
        </p:nvPicPr>
        <p:blipFill>
          <a:blip r:embed="rId7"/>
          <a:srcRect l="11703" r="11703"/>
          <a:stretch/>
        </p:blipFill>
        <p:spPr>
          <a:xfrm>
            <a:off x="4882515" y="0"/>
            <a:ext cx="4883522" cy="4783139"/>
          </a:xfrm>
          <a:prstGeom prst="rect">
            <a:avLst/>
          </a:prstGeom>
        </p:spPr>
      </p:pic>
      <p:sp>
        <p:nvSpPr>
          <p:cNvPr id="43" name="Pladsholder til billede 42">
            <a:extLst>
              <a:ext uri="{FF2B5EF4-FFF2-40B4-BE49-F238E27FC236}">
                <a16:creationId xmlns:a16="http://schemas.microsoft.com/office/drawing/2014/main" id="{BAA7EB4D-0E02-367E-8AB4-6251F8FB3935}"/>
              </a:ext>
            </a:extLst>
          </p:cNvPr>
          <p:cNvSpPr>
            <a:spLocks noGrp="1"/>
          </p:cNvSpPr>
          <p:nvPr>
            <p:ph type="pic" sz="quarter" idx="19"/>
          </p:nvPr>
        </p:nvSpPr>
        <p:spPr/>
        <p:txBody>
          <a:bodyPr/>
          <a:lstStyle/>
          <a:p>
            <a:endParaRPr lang="da-DK" noProof="0" dirty="0"/>
          </a:p>
        </p:txBody>
      </p:sp>
    </p:spTree>
    <p:extLst>
      <p:ext uri="{BB962C8B-B14F-4D97-AF65-F5344CB8AC3E}">
        <p14:creationId xmlns:p14="http://schemas.microsoft.com/office/powerpoint/2010/main" val="136927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7DB736A1-D323-6BA6-75E6-B5F7B1233152}"/>
              </a:ext>
            </a:extLst>
          </p:cNvPr>
          <p:cNvSpPr>
            <a:spLocks noGrp="1"/>
          </p:cNvSpPr>
          <p:nvPr>
            <p:ph type="body" sz="quarter" idx="13"/>
          </p:nvPr>
        </p:nvSpPr>
        <p:spPr>
          <a:xfrm>
            <a:off x="378982" y="138614"/>
            <a:ext cx="11434034" cy="581698"/>
          </a:xfrm>
        </p:spPr>
        <p:txBody>
          <a:bodyPr/>
          <a:lstStyle/>
          <a:p>
            <a:r>
              <a:rPr lang="da-DK" sz="4200" noProof="0" dirty="0"/>
              <a:t>Kundevideoer</a:t>
            </a:r>
          </a:p>
        </p:txBody>
      </p:sp>
      <p:sp>
        <p:nvSpPr>
          <p:cNvPr id="10" name="Text Placeholder 2">
            <a:extLst>
              <a:ext uri="{FF2B5EF4-FFF2-40B4-BE49-F238E27FC236}">
                <a16:creationId xmlns:a16="http://schemas.microsoft.com/office/drawing/2014/main" id="{2847F0D0-D6F3-76CD-2195-C25FA50AC128}"/>
              </a:ext>
            </a:extLst>
          </p:cNvPr>
          <p:cNvSpPr>
            <a:spLocks noGrp="1"/>
          </p:cNvSpPr>
          <p:nvPr>
            <p:ph type="body" sz="quarter" idx="14"/>
          </p:nvPr>
        </p:nvSpPr>
        <p:spPr>
          <a:xfrm>
            <a:off x="400843" y="1030923"/>
            <a:ext cx="11390313" cy="2965005"/>
          </a:xfrm>
        </p:spPr>
        <p:txBody>
          <a:bodyPr/>
          <a:lstStyle/>
          <a:p>
            <a:pPr algn="l"/>
            <a:endParaRPr lang="da-DK" noProof="0" dirty="0"/>
          </a:p>
          <a:p>
            <a:pPr algn="l"/>
            <a:endParaRPr lang="da-DK" noProof="0" dirty="0"/>
          </a:p>
        </p:txBody>
      </p:sp>
      <p:sp>
        <p:nvSpPr>
          <p:cNvPr id="6" name="Tekstfelt 5">
            <a:extLst>
              <a:ext uri="{FF2B5EF4-FFF2-40B4-BE49-F238E27FC236}">
                <a16:creationId xmlns:a16="http://schemas.microsoft.com/office/drawing/2014/main" id="{D9C85214-B940-6681-B077-AC18E16E7A1A}"/>
              </a:ext>
            </a:extLst>
          </p:cNvPr>
          <p:cNvSpPr txBox="1"/>
          <p:nvPr/>
        </p:nvSpPr>
        <p:spPr>
          <a:xfrm>
            <a:off x="378982" y="720312"/>
            <a:ext cx="11272682" cy="5770811"/>
          </a:xfrm>
          <a:prstGeom prst="rect">
            <a:avLst/>
          </a:prstGeom>
          <a:noFill/>
        </p:spPr>
        <p:txBody>
          <a:bodyPr wrap="square" rtlCol="0">
            <a:spAutoFit/>
          </a:bodyPr>
          <a:lstStyle/>
          <a:p>
            <a:pPr fontAlgn="t">
              <a:lnSpc>
                <a:spcPct val="150000"/>
              </a:lnSpc>
              <a:buNone/>
            </a:pPr>
            <a:r>
              <a:rPr lang="da-DK" noProof="0" dirty="0">
                <a:latin typeface="Aptos" panose="020B0004020202020204" pitchFamily="34" charset="0"/>
              </a:rPr>
              <a:t>At sende video til kunder er inden for de seneste år blevet mere og mere udbredt i autobranchen. Metoden er en del af den øgede digitalisering i værkstederne og bruges som et værktøj til at skabe bedre kommunikation mellem mekaniker og kunde.</a:t>
            </a:r>
          </a:p>
          <a:p>
            <a:pPr fontAlgn="t">
              <a:lnSpc>
                <a:spcPct val="150000"/>
              </a:lnSpc>
              <a:buNone/>
            </a:pPr>
            <a:r>
              <a:rPr lang="da-DK" noProof="0" dirty="0">
                <a:latin typeface="Aptos" panose="020B0004020202020204" pitchFamily="34" charset="0"/>
              </a:rPr>
              <a:t>Der er mange fordele ved at bruge kundevideoer. </a:t>
            </a:r>
          </a:p>
          <a:p>
            <a:pPr fontAlgn="t">
              <a:lnSpc>
                <a:spcPct val="150000"/>
              </a:lnSpc>
              <a:buNone/>
            </a:pPr>
            <a:endParaRPr lang="da-DK" noProof="0" dirty="0">
              <a:latin typeface="Aptos" panose="020B0004020202020204" pitchFamily="34" charset="0"/>
            </a:endParaRPr>
          </a:p>
          <a:p>
            <a:pPr fontAlgn="t">
              <a:lnSpc>
                <a:spcPct val="150000"/>
              </a:lnSpc>
              <a:buNone/>
            </a:pPr>
            <a:r>
              <a:rPr lang="da-DK" b="1" noProof="0" dirty="0">
                <a:latin typeface="Aptos" panose="020B0004020202020204" pitchFamily="34" charset="0"/>
              </a:rPr>
              <a:t>Fordele for kunden:</a:t>
            </a:r>
          </a:p>
          <a:p>
            <a:pPr fontAlgn="t">
              <a:lnSpc>
                <a:spcPct val="150000"/>
              </a:lnSpc>
              <a:buNone/>
            </a:pPr>
            <a:r>
              <a:rPr lang="da-DK" noProof="0" dirty="0">
                <a:latin typeface="Aptos" panose="020B0004020202020204" pitchFamily="34" charset="0"/>
              </a:rPr>
              <a:t>Først og fremmest får kunden et langt bedre indblik i, hvad der konkret bliver lavet på deres bil. I stedet for blot at få en mundtlig eller skriftlig forklaring, kan kunden med egne øjne se, hvad der er slidt, defekt eller kræver udskiftning. </a:t>
            </a:r>
          </a:p>
          <a:p>
            <a:pPr fontAlgn="t">
              <a:lnSpc>
                <a:spcPct val="150000"/>
              </a:lnSpc>
              <a:buNone/>
            </a:pPr>
            <a:r>
              <a:rPr lang="da-DK" noProof="0" dirty="0">
                <a:latin typeface="Aptos" panose="020B0004020202020204" pitchFamily="34" charset="0"/>
              </a:rPr>
              <a:t>Det gør det lettere for kunden at forstå både problemet og løsningen.</a:t>
            </a:r>
          </a:p>
          <a:p>
            <a:pPr fontAlgn="t">
              <a:lnSpc>
                <a:spcPct val="150000"/>
              </a:lnSpc>
              <a:buNone/>
            </a:pPr>
            <a:r>
              <a:rPr lang="da-DK" noProof="0" dirty="0">
                <a:latin typeface="Aptos" panose="020B0004020202020204" pitchFamily="34" charset="0"/>
              </a:rPr>
              <a:t>Samtidig bidrager videoen til at skabe større tryghed og tillid. Når kunden kan se dokumentation af arbejdet, bliver det mere gennemsigtigt, og det kan mindske usikkerhed omkring værkstedets anbefalinger. Kunden føler sig bedre informeret og mere involveret i processen.</a:t>
            </a:r>
          </a:p>
          <a:p>
            <a:endParaRPr lang="da-DK" noProof="0" dirty="0"/>
          </a:p>
        </p:txBody>
      </p:sp>
    </p:spTree>
    <p:extLst>
      <p:ext uri="{BB962C8B-B14F-4D97-AF65-F5344CB8AC3E}">
        <p14:creationId xmlns:p14="http://schemas.microsoft.com/office/powerpoint/2010/main" val="222059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D62C8C-F26D-95C6-A224-9CAB59143A19}"/>
              </a:ext>
            </a:extLst>
          </p:cNvPr>
          <p:cNvSpPr>
            <a:spLocks noGrp="1"/>
          </p:cNvSpPr>
          <p:nvPr>
            <p:ph type="ctrTitle"/>
          </p:nvPr>
        </p:nvSpPr>
        <p:spPr>
          <a:xfrm>
            <a:off x="2770631" y="192448"/>
            <a:ext cx="7591507" cy="1096899"/>
          </a:xfrm>
        </p:spPr>
        <p:txBody>
          <a:bodyPr/>
          <a:lstStyle/>
          <a:p>
            <a:pPr algn="l"/>
            <a:r>
              <a:rPr lang="da-DK" noProof="0" dirty="0"/>
              <a:t>Kundevideoer</a:t>
            </a:r>
          </a:p>
        </p:txBody>
      </p:sp>
      <p:sp>
        <p:nvSpPr>
          <p:cNvPr id="3" name="Undertitel 2">
            <a:extLst>
              <a:ext uri="{FF2B5EF4-FFF2-40B4-BE49-F238E27FC236}">
                <a16:creationId xmlns:a16="http://schemas.microsoft.com/office/drawing/2014/main" id="{2B4D96AD-14E5-367F-4E35-4F4B025ABE53}"/>
              </a:ext>
            </a:extLst>
          </p:cNvPr>
          <p:cNvSpPr>
            <a:spLocks noGrp="1"/>
          </p:cNvSpPr>
          <p:nvPr>
            <p:ph type="subTitle" idx="1"/>
          </p:nvPr>
        </p:nvSpPr>
        <p:spPr>
          <a:xfrm>
            <a:off x="527902" y="1984289"/>
            <a:ext cx="11397006" cy="3108919"/>
          </a:xfrm>
        </p:spPr>
        <p:txBody>
          <a:bodyPr/>
          <a:lstStyle/>
          <a:p>
            <a:pPr algn="l" fontAlgn="t">
              <a:lnSpc>
                <a:spcPct val="150000"/>
              </a:lnSpc>
            </a:pPr>
            <a:r>
              <a:rPr lang="da-DK" sz="1800" b="1" noProof="0" dirty="0">
                <a:solidFill>
                  <a:schemeClr val="tx1"/>
                </a:solidFill>
                <a:latin typeface="Aptos" panose="020B0004020202020204" pitchFamily="34" charset="0"/>
              </a:rPr>
              <a:t>For mekanikeren:</a:t>
            </a:r>
          </a:p>
          <a:p>
            <a:pPr algn="l" fontAlgn="t">
              <a:lnSpc>
                <a:spcPct val="150000"/>
              </a:lnSpc>
            </a:pPr>
            <a:r>
              <a:rPr lang="da-DK" sz="1800" noProof="0" dirty="0">
                <a:solidFill>
                  <a:schemeClr val="tx1"/>
                </a:solidFill>
                <a:latin typeface="Aptos" panose="020B0004020202020204" pitchFamily="34" charset="0"/>
              </a:rPr>
              <a:t>For mekanikeren er kundevideoer også en fordel. Videoen gør det nemmere at forklare tekniske problemer på en enkel og visuel måde. Det kan være med til at reducere misforståelser og spare tid i dialogen med kunden. Derudover giver videoen mulighed for hurtigt at præsentere et tilbud og få kundens accept, da kunden allerede har set og forstået behovet for reparationen.</a:t>
            </a:r>
          </a:p>
          <a:p>
            <a:pPr algn="l" fontAlgn="t">
              <a:lnSpc>
                <a:spcPct val="150000"/>
              </a:lnSpc>
            </a:pPr>
            <a:r>
              <a:rPr lang="da-DK" sz="1800" noProof="0" dirty="0">
                <a:solidFill>
                  <a:schemeClr val="tx1"/>
                </a:solidFill>
                <a:latin typeface="Aptos" panose="020B0004020202020204" pitchFamily="34" charset="0"/>
              </a:rPr>
              <a:t>Samlet set er kundevideoer et effektivt redskab, der både styrker kommunikationen, øger kundetilfredsheden og bidrager til et mere professionelt og troværdigt værksted</a:t>
            </a:r>
            <a:r>
              <a:rPr lang="da-DK" sz="1600" noProof="0" dirty="0">
                <a:latin typeface="Aptos" panose="020B0004020202020204" pitchFamily="34" charset="0"/>
              </a:rPr>
              <a:t>.</a:t>
            </a:r>
          </a:p>
          <a:p>
            <a:endParaRPr lang="da-DK" noProof="0" dirty="0"/>
          </a:p>
        </p:txBody>
      </p:sp>
    </p:spTree>
    <p:extLst>
      <p:ext uri="{BB962C8B-B14F-4D97-AF65-F5344CB8AC3E}">
        <p14:creationId xmlns:p14="http://schemas.microsoft.com/office/powerpoint/2010/main" val="63176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C891F1-479B-CEC2-D3E5-1668A146A1E4}"/>
              </a:ext>
            </a:extLst>
          </p:cNvPr>
          <p:cNvSpPr>
            <a:spLocks noGrp="1"/>
          </p:cNvSpPr>
          <p:nvPr>
            <p:ph type="ctrTitle"/>
          </p:nvPr>
        </p:nvSpPr>
        <p:spPr>
          <a:xfrm>
            <a:off x="1507067" y="393192"/>
            <a:ext cx="9177866" cy="923588"/>
          </a:xfrm>
        </p:spPr>
        <p:txBody>
          <a:bodyPr/>
          <a:lstStyle/>
          <a:p>
            <a:pPr algn="ctr"/>
            <a:r>
              <a:rPr lang="da-DK" noProof="0" dirty="0"/>
              <a:t>Hvem bruger kundevideoer?</a:t>
            </a:r>
          </a:p>
        </p:txBody>
      </p:sp>
      <p:sp>
        <p:nvSpPr>
          <p:cNvPr id="3" name="Undertitel 2">
            <a:extLst>
              <a:ext uri="{FF2B5EF4-FFF2-40B4-BE49-F238E27FC236}">
                <a16:creationId xmlns:a16="http://schemas.microsoft.com/office/drawing/2014/main" id="{6EA3E53D-396D-0034-BE16-06AA88CD23BD}"/>
              </a:ext>
            </a:extLst>
          </p:cNvPr>
          <p:cNvSpPr>
            <a:spLocks noGrp="1"/>
          </p:cNvSpPr>
          <p:nvPr>
            <p:ph type="subTitle" idx="1"/>
          </p:nvPr>
        </p:nvSpPr>
        <p:spPr>
          <a:xfrm>
            <a:off x="1507067" y="1316780"/>
            <a:ext cx="7766936" cy="4709159"/>
          </a:xfrm>
        </p:spPr>
        <p:txBody>
          <a:bodyPr/>
          <a:lstStyle/>
          <a:p>
            <a:pPr algn="l">
              <a:lnSpc>
                <a:spcPct val="150000"/>
              </a:lnSpc>
            </a:pPr>
            <a:r>
              <a:rPr lang="da-DK" noProof="0" dirty="0">
                <a:solidFill>
                  <a:schemeClr val="tx1"/>
                </a:solidFill>
              </a:rPr>
              <a:t>Peugeot </a:t>
            </a:r>
            <a:r>
              <a:rPr lang="da-DK" sz="1200" noProof="0" dirty="0">
                <a:solidFill>
                  <a:schemeClr val="tx1"/>
                </a:solidFill>
              </a:rPr>
              <a:t>Citroen – Opel  </a:t>
            </a:r>
            <a:r>
              <a:rPr lang="da-DK" noProof="0" dirty="0">
                <a:solidFill>
                  <a:schemeClr val="tx1"/>
                </a:solidFill>
              </a:rPr>
              <a:t> – Videocheck</a:t>
            </a:r>
          </a:p>
          <a:p>
            <a:pPr algn="l">
              <a:lnSpc>
                <a:spcPct val="150000"/>
              </a:lnSpc>
            </a:pPr>
            <a:r>
              <a:rPr lang="da-DK" noProof="0" dirty="0">
                <a:solidFill>
                  <a:schemeClr val="tx1"/>
                </a:solidFill>
              </a:rPr>
              <a:t>Volkswagen </a:t>
            </a:r>
            <a:r>
              <a:rPr lang="da-DK" sz="1200" noProof="0" dirty="0">
                <a:solidFill>
                  <a:schemeClr val="tx1"/>
                </a:solidFill>
              </a:rPr>
              <a:t>Skoda- Audi</a:t>
            </a:r>
            <a:r>
              <a:rPr lang="da-DK" noProof="0" dirty="0">
                <a:solidFill>
                  <a:schemeClr val="tx1"/>
                </a:solidFill>
              </a:rPr>
              <a:t> - </a:t>
            </a:r>
            <a:r>
              <a:rPr lang="da-DK" noProof="0" dirty="0" err="1">
                <a:solidFill>
                  <a:schemeClr val="tx1"/>
                </a:solidFill>
              </a:rPr>
              <a:t>ServiceCam</a:t>
            </a:r>
            <a:endParaRPr lang="da-DK" noProof="0" dirty="0">
              <a:solidFill>
                <a:schemeClr val="tx1"/>
              </a:solidFill>
            </a:endParaRPr>
          </a:p>
          <a:p>
            <a:pPr algn="l">
              <a:lnSpc>
                <a:spcPct val="150000"/>
              </a:lnSpc>
            </a:pPr>
            <a:r>
              <a:rPr lang="da-DK" noProof="0" dirty="0">
                <a:solidFill>
                  <a:schemeClr val="tx1"/>
                </a:solidFill>
              </a:rPr>
              <a:t>Ford – Video check</a:t>
            </a:r>
          </a:p>
          <a:p>
            <a:pPr algn="l">
              <a:lnSpc>
                <a:spcPct val="150000"/>
              </a:lnSpc>
            </a:pPr>
            <a:r>
              <a:rPr lang="da-DK" noProof="0" dirty="0">
                <a:solidFill>
                  <a:schemeClr val="tx1"/>
                </a:solidFill>
              </a:rPr>
              <a:t>Renault - </a:t>
            </a:r>
            <a:r>
              <a:rPr lang="da-DK" noProof="0" dirty="0" err="1">
                <a:solidFill>
                  <a:schemeClr val="tx1"/>
                </a:solidFill>
              </a:rPr>
              <a:t>Videotjek</a:t>
            </a:r>
            <a:endParaRPr lang="da-DK" noProof="0" dirty="0">
              <a:solidFill>
                <a:schemeClr val="tx1"/>
              </a:solidFill>
            </a:endParaRPr>
          </a:p>
          <a:p>
            <a:pPr algn="l">
              <a:lnSpc>
                <a:spcPct val="150000"/>
              </a:lnSpc>
            </a:pPr>
            <a:r>
              <a:rPr lang="da-DK" noProof="0" dirty="0">
                <a:solidFill>
                  <a:schemeClr val="tx1"/>
                </a:solidFill>
              </a:rPr>
              <a:t>BMW </a:t>
            </a:r>
            <a:r>
              <a:rPr lang="da-DK" sz="1200" noProof="0" dirty="0">
                <a:solidFill>
                  <a:schemeClr val="tx1"/>
                </a:solidFill>
              </a:rPr>
              <a:t>mini </a:t>
            </a:r>
            <a:r>
              <a:rPr lang="da-DK" noProof="0" dirty="0">
                <a:solidFill>
                  <a:schemeClr val="tx1"/>
                </a:solidFill>
              </a:rPr>
              <a:t>– Servicevideo</a:t>
            </a:r>
          </a:p>
          <a:p>
            <a:pPr algn="l">
              <a:lnSpc>
                <a:spcPct val="150000"/>
              </a:lnSpc>
            </a:pPr>
            <a:r>
              <a:rPr lang="da-DK" noProof="0" dirty="0">
                <a:solidFill>
                  <a:schemeClr val="tx1"/>
                </a:solidFill>
              </a:rPr>
              <a:t>Au2part – Au2office </a:t>
            </a:r>
          </a:p>
          <a:p>
            <a:pPr algn="l"/>
            <a:endParaRPr lang="da-DK" noProof="0" dirty="0">
              <a:solidFill>
                <a:schemeClr val="tx1"/>
              </a:solidFill>
            </a:endParaRPr>
          </a:p>
        </p:txBody>
      </p:sp>
      <p:sp>
        <p:nvSpPr>
          <p:cNvPr id="7" name="Tekstfelt 6">
            <a:extLst>
              <a:ext uri="{FF2B5EF4-FFF2-40B4-BE49-F238E27FC236}">
                <a16:creationId xmlns:a16="http://schemas.microsoft.com/office/drawing/2014/main" id="{3A00F72F-EEBE-3998-0E86-838531161015}"/>
              </a:ext>
            </a:extLst>
          </p:cNvPr>
          <p:cNvSpPr txBox="1"/>
          <p:nvPr/>
        </p:nvSpPr>
        <p:spPr>
          <a:xfrm>
            <a:off x="8653805" y="4609969"/>
            <a:ext cx="4204355" cy="369332"/>
          </a:xfrm>
          <a:prstGeom prst="rect">
            <a:avLst/>
          </a:prstGeom>
          <a:noFill/>
        </p:spPr>
        <p:txBody>
          <a:bodyPr wrap="square" rtlCol="0">
            <a:spAutoFit/>
          </a:bodyPr>
          <a:lstStyle/>
          <a:p>
            <a:r>
              <a:rPr lang="da-DK" noProof="0" dirty="0"/>
              <a:t>Kender i flere?</a:t>
            </a:r>
          </a:p>
        </p:txBody>
      </p:sp>
    </p:spTree>
    <p:extLst>
      <p:ext uri="{BB962C8B-B14F-4D97-AF65-F5344CB8AC3E}">
        <p14:creationId xmlns:p14="http://schemas.microsoft.com/office/powerpoint/2010/main" val="948599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5981BF-78D9-8622-DA76-7091B5073E3D}"/>
              </a:ext>
            </a:extLst>
          </p:cNvPr>
          <p:cNvSpPr>
            <a:spLocks noGrp="1"/>
          </p:cNvSpPr>
          <p:nvPr>
            <p:ph type="body" sz="quarter" idx="13"/>
          </p:nvPr>
        </p:nvSpPr>
        <p:spPr>
          <a:xfrm>
            <a:off x="378983" y="369907"/>
            <a:ext cx="11434034" cy="443198"/>
          </a:xfrm>
        </p:spPr>
        <p:txBody>
          <a:bodyPr wrap="square" anchor="ctr">
            <a:noAutofit/>
          </a:bodyPr>
          <a:lstStyle/>
          <a:p>
            <a:r>
              <a:rPr lang="da-DK" sz="4200" noProof="0" dirty="0"/>
              <a:t>Hvad bruges kundevideoer til?</a:t>
            </a:r>
          </a:p>
        </p:txBody>
      </p:sp>
      <p:sp>
        <p:nvSpPr>
          <p:cNvPr id="15" name="Text Placeholder 2">
            <a:extLst>
              <a:ext uri="{FF2B5EF4-FFF2-40B4-BE49-F238E27FC236}">
                <a16:creationId xmlns:a16="http://schemas.microsoft.com/office/drawing/2014/main" id="{C59755E7-DBC7-6AD3-6E78-46EA96E3E86A}"/>
              </a:ext>
            </a:extLst>
          </p:cNvPr>
          <p:cNvSpPr>
            <a:spLocks noGrp="1"/>
          </p:cNvSpPr>
          <p:nvPr>
            <p:ph type="body" sz="quarter" idx="14"/>
          </p:nvPr>
        </p:nvSpPr>
        <p:spPr>
          <a:xfrm>
            <a:off x="995203" y="1689291"/>
            <a:ext cx="11390313" cy="4299834"/>
          </a:xfrm>
        </p:spPr>
        <p:txBody>
          <a:bodyPr/>
          <a:lstStyle/>
          <a:p>
            <a:pPr algn="l"/>
            <a:r>
              <a:rPr lang="da-DK" sz="2000" noProof="0" dirty="0"/>
              <a:t>En kunde kan modtage en video når bilen på værkstedet til:</a:t>
            </a:r>
          </a:p>
          <a:p>
            <a:pPr algn="l"/>
            <a:endParaRPr lang="da-DK" sz="2000" dirty="0"/>
          </a:p>
          <a:p>
            <a:pPr marL="285750" indent="-285750" algn="l">
              <a:buFont typeface="Arial" panose="020B0604020202020204" pitchFamily="34" charset="0"/>
              <a:buChar char="•"/>
            </a:pPr>
            <a:r>
              <a:rPr lang="da-DK" sz="2000" noProof="0" dirty="0"/>
              <a:t>Service</a:t>
            </a:r>
          </a:p>
          <a:p>
            <a:pPr marL="285750" indent="-285750" algn="l">
              <a:buFont typeface="Arial" panose="020B0604020202020204" pitchFamily="34" charset="0"/>
              <a:buChar char="•"/>
            </a:pPr>
            <a:r>
              <a:rPr lang="da-DK" sz="2000" dirty="0"/>
              <a:t>Synstjek</a:t>
            </a:r>
          </a:p>
          <a:p>
            <a:pPr marL="285750" indent="-285750" algn="l">
              <a:buFont typeface="Arial" panose="020B0604020202020204" pitchFamily="34" charset="0"/>
              <a:buChar char="•"/>
            </a:pPr>
            <a:r>
              <a:rPr lang="da-DK" sz="2000" noProof="0" dirty="0"/>
              <a:t>Sommer/ vintertjek</a:t>
            </a:r>
          </a:p>
          <a:p>
            <a:pPr marL="285750" indent="-285750" algn="l">
              <a:buFont typeface="Arial" panose="020B0604020202020204" pitchFamily="34" charset="0"/>
              <a:buChar char="•"/>
            </a:pPr>
            <a:r>
              <a:rPr lang="da-DK" sz="2000" dirty="0"/>
              <a:t>Hjulskifte sommer/ vinter hjul</a:t>
            </a:r>
          </a:p>
          <a:p>
            <a:pPr marL="285750" indent="-285750" algn="l">
              <a:buFont typeface="Arial" panose="020B0604020202020204" pitchFamily="34" charset="0"/>
              <a:buChar char="•"/>
            </a:pPr>
            <a:r>
              <a:rPr lang="da-DK" sz="2000" noProof="0" dirty="0"/>
              <a:t>Ved forsikringsskader</a:t>
            </a:r>
          </a:p>
          <a:p>
            <a:pPr algn="l"/>
            <a:endParaRPr lang="da-DK" sz="2000" dirty="0"/>
          </a:p>
          <a:p>
            <a:pPr algn="l"/>
            <a:r>
              <a:rPr lang="da-DK" sz="2000" noProof="0" dirty="0"/>
              <a:t>Andre? </a:t>
            </a:r>
          </a:p>
          <a:p>
            <a:pPr algn="l"/>
            <a:endParaRPr lang="da-DK" noProof="0" dirty="0"/>
          </a:p>
        </p:txBody>
      </p:sp>
    </p:spTree>
    <p:extLst>
      <p:ext uri="{BB962C8B-B14F-4D97-AF65-F5344CB8AC3E}">
        <p14:creationId xmlns:p14="http://schemas.microsoft.com/office/powerpoint/2010/main" val="142633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1C453D-F902-15E6-3D52-E8E8C8A8577A}"/>
              </a:ext>
            </a:extLst>
          </p:cNvPr>
          <p:cNvSpPr>
            <a:spLocks noGrp="1"/>
          </p:cNvSpPr>
          <p:nvPr>
            <p:ph type="body" sz="quarter" idx="13"/>
          </p:nvPr>
        </p:nvSpPr>
        <p:spPr>
          <a:xfrm>
            <a:off x="378983" y="369907"/>
            <a:ext cx="11434034" cy="443198"/>
          </a:xfrm>
        </p:spPr>
        <p:txBody>
          <a:bodyPr wrap="square" anchor="ctr">
            <a:noAutofit/>
          </a:bodyPr>
          <a:lstStyle/>
          <a:p>
            <a:r>
              <a:rPr lang="da-DK" sz="4200" noProof="0" dirty="0"/>
              <a:t>En video om en video</a:t>
            </a:r>
          </a:p>
        </p:txBody>
      </p:sp>
      <p:pic>
        <p:nvPicPr>
          <p:cNvPr id="6" name="Video 5">
            <a:hlinkClick r:id="" action="ppaction://media"/>
            <a:extLst>
              <a:ext uri="{FF2B5EF4-FFF2-40B4-BE49-F238E27FC236}">
                <a16:creationId xmlns:a16="http://schemas.microsoft.com/office/drawing/2014/main" id="{04E74BC2-80D2-23CA-23C1-E36BBFABD53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20630" y="1004100"/>
            <a:ext cx="8647889" cy="4849800"/>
          </a:xfrm>
          <a:prstGeom prst="rect">
            <a:avLst/>
          </a:prstGeom>
        </p:spPr>
      </p:pic>
    </p:spTree>
    <p:extLst>
      <p:ext uri="{BB962C8B-B14F-4D97-AF65-F5344CB8AC3E}">
        <p14:creationId xmlns:p14="http://schemas.microsoft.com/office/powerpoint/2010/main" val="272533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99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556C37-C88A-7EDC-2FF3-1A1FDF8B7FBF}"/>
              </a:ext>
            </a:extLst>
          </p:cNvPr>
          <p:cNvSpPr>
            <a:spLocks noGrp="1"/>
          </p:cNvSpPr>
          <p:nvPr>
            <p:ph type="ctrTitle"/>
          </p:nvPr>
        </p:nvSpPr>
        <p:spPr>
          <a:xfrm>
            <a:off x="2072675" y="141402"/>
            <a:ext cx="7766936" cy="1024832"/>
          </a:xfrm>
        </p:spPr>
        <p:txBody>
          <a:bodyPr/>
          <a:lstStyle/>
          <a:p>
            <a:pPr algn="ctr"/>
            <a:r>
              <a:rPr lang="da-DK" noProof="0" dirty="0"/>
              <a:t>Hvad er en god video?</a:t>
            </a:r>
          </a:p>
        </p:txBody>
      </p:sp>
      <p:sp>
        <p:nvSpPr>
          <p:cNvPr id="3" name="Undertitel 2">
            <a:extLst>
              <a:ext uri="{FF2B5EF4-FFF2-40B4-BE49-F238E27FC236}">
                <a16:creationId xmlns:a16="http://schemas.microsoft.com/office/drawing/2014/main" id="{44C47F27-FEFC-0295-5AC1-7F1060889300}"/>
              </a:ext>
            </a:extLst>
          </p:cNvPr>
          <p:cNvSpPr>
            <a:spLocks noGrp="1"/>
          </p:cNvSpPr>
          <p:nvPr>
            <p:ph type="subTitle" idx="1"/>
          </p:nvPr>
        </p:nvSpPr>
        <p:spPr>
          <a:xfrm>
            <a:off x="5229259" y="1244209"/>
            <a:ext cx="6648798" cy="310271"/>
          </a:xfrm>
        </p:spPr>
        <p:txBody>
          <a:bodyPr/>
          <a:lstStyle/>
          <a:p>
            <a:pPr algn="l"/>
            <a:r>
              <a:rPr lang="da-DK" sz="1400" dirty="0">
                <a:solidFill>
                  <a:schemeClr val="tx1"/>
                </a:solidFill>
              </a:rPr>
              <a:t>”Hej, Jeg gennemgår din VW Golf, hvor vi har fundet et problem med bremserne”</a:t>
            </a:r>
            <a:endParaRPr lang="da-DK" sz="1400" noProof="0" dirty="0">
              <a:solidFill>
                <a:schemeClr val="tx1"/>
              </a:solidFill>
            </a:endParaRPr>
          </a:p>
        </p:txBody>
      </p:sp>
      <p:sp>
        <p:nvSpPr>
          <p:cNvPr id="8" name="Tekstfelt 7">
            <a:extLst>
              <a:ext uri="{FF2B5EF4-FFF2-40B4-BE49-F238E27FC236}">
                <a16:creationId xmlns:a16="http://schemas.microsoft.com/office/drawing/2014/main" id="{B3C99A9B-7296-5B19-7565-E05EFA61C364}"/>
              </a:ext>
            </a:extLst>
          </p:cNvPr>
          <p:cNvSpPr txBox="1"/>
          <p:nvPr/>
        </p:nvSpPr>
        <p:spPr>
          <a:xfrm>
            <a:off x="528309" y="1746958"/>
            <a:ext cx="4631295" cy="4308872"/>
          </a:xfrm>
          <a:prstGeom prst="rect">
            <a:avLst/>
          </a:prstGeom>
          <a:noFill/>
        </p:spPr>
        <p:txBody>
          <a:bodyPr wrap="square" rtlCol="0">
            <a:spAutoFit/>
          </a:bodyPr>
          <a:lstStyle/>
          <a:p>
            <a:r>
              <a:rPr lang="da-DK" dirty="0">
                <a:solidFill>
                  <a:schemeClr val="accent1"/>
                </a:solidFill>
              </a:rPr>
              <a:t>Klar introduktion</a:t>
            </a:r>
          </a:p>
          <a:p>
            <a:pPr marL="285750" indent="-285750" fontAlgn="ctr">
              <a:buFont typeface="Arial" panose="020B0604020202020204" pitchFamily="34" charset="0"/>
              <a:buChar char="•"/>
            </a:pPr>
            <a:r>
              <a:rPr lang="da-DK" sz="1600" dirty="0"/>
              <a:t>Hvad handler videoen om?</a:t>
            </a:r>
          </a:p>
          <a:p>
            <a:pPr marL="285750" indent="-285750" fontAlgn="ctr">
              <a:buFont typeface="Arial" panose="020B0604020202020204" pitchFamily="34" charset="0"/>
              <a:buChar char="•"/>
            </a:pPr>
            <a:r>
              <a:rPr lang="da-DK" sz="1600" dirty="0"/>
              <a:t>Hvilken bil arbejder du på?</a:t>
            </a:r>
          </a:p>
          <a:p>
            <a:endParaRPr lang="da-DK" dirty="0"/>
          </a:p>
          <a:p>
            <a:r>
              <a:rPr lang="da-DK" dirty="0">
                <a:solidFill>
                  <a:schemeClr val="accent1"/>
                </a:solidFill>
              </a:rPr>
              <a:t>Vis og forklar problemet:</a:t>
            </a:r>
          </a:p>
          <a:p>
            <a:pPr marL="285750" indent="-285750" fontAlgn="ctr">
              <a:buFont typeface="Arial" panose="020B0604020202020204" pitchFamily="34" charset="0"/>
              <a:buChar char="•"/>
            </a:pPr>
            <a:r>
              <a:rPr lang="da-DK" sz="1600" dirty="0"/>
              <a:t>Vis den defekte/slidte del</a:t>
            </a:r>
          </a:p>
          <a:p>
            <a:pPr marL="285750" indent="-285750" fontAlgn="ctr">
              <a:buFont typeface="Arial" panose="020B0604020202020204" pitchFamily="34" charset="0"/>
              <a:buChar char="•"/>
            </a:pPr>
            <a:r>
              <a:rPr lang="da-DK" sz="1600" dirty="0"/>
              <a:t>Forklar hvad der er galt</a:t>
            </a:r>
          </a:p>
          <a:p>
            <a:pPr marL="285750" indent="-285750" fontAlgn="ctr">
              <a:buFont typeface="Arial" panose="020B0604020202020204" pitchFamily="34" charset="0"/>
              <a:buChar char="•"/>
            </a:pPr>
            <a:r>
              <a:rPr lang="da-DK" sz="1600" dirty="0"/>
              <a:t>Forklar hvorfor det er et problem</a:t>
            </a:r>
          </a:p>
          <a:p>
            <a:pPr fontAlgn="ctr"/>
            <a:endParaRPr lang="da-DK" sz="1600" dirty="0"/>
          </a:p>
          <a:p>
            <a:r>
              <a:rPr lang="da-DK" dirty="0">
                <a:solidFill>
                  <a:schemeClr val="accent1"/>
                </a:solidFill>
              </a:rPr>
              <a:t>Forklar løsningen:</a:t>
            </a:r>
          </a:p>
          <a:p>
            <a:pPr marL="285750" indent="-285750" fontAlgn="ctr">
              <a:buFont typeface="Arial" panose="020B0604020202020204" pitchFamily="34" charset="0"/>
              <a:buChar char="•"/>
            </a:pPr>
            <a:r>
              <a:rPr lang="da-DK" sz="1600" dirty="0"/>
              <a:t>Hvad skal der laves?</a:t>
            </a:r>
          </a:p>
          <a:p>
            <a:pPr marL="285750" indent="-285750" fontAlgn="ctr">
              <a:buFont typeface="Arial" panose="020B0604020202020204" pitchFamily="34" charset="0"/>
              <a:buChar char="•"/>
            </a:pPr>
            <a:r>
              <a:rPr lang="da-DK" sz="1600" dirty="0"/>
              <a:t>Hvilke dele skal skiftes eller repareres?</a:t>
            </a:r>
          </a:p>
          <a:p>
            <a:pPr marL="285750" indent="-285750" fontAlgn="ctr">
              <a:buFont typeface="Arial" panose="020B0604020202020204" pitchFamily="34" charset="0"/>
              <a:buChar char="•"/>
            </a:pPr>
            <a:r>
              <a:rPr lang="da-DK" sz="1600" dirty="0"/>
              <a:t>Er det nødvendigt nu eller senere?</a:t>
            </a:r>
          </a:p>
          <a:p>
            <a:pPr fontAlgn="ctr"/>
            <a:endParaRPr lang="da-DK" sz="1600" dirty="0"/>
          </a:p>
          <a:p>
            <a:endParaRPr lang="da-DK" dirty="0"/>
          </a:p>
          <a:p>
            <a:endParaRPr lang="da-DK" dirty="0"/>
          </a:p>
        </p:txBody>
      </p:sp>
      <p:sp>
        <p:nvSpPr>
          <p:cNvPr id="10" name="Tekstfelt 9">
            <a:extLst>
              <a:ext uri="{FF2B5EF4-FFF2-40B4-BE49-F238E27FC236}">
                <a16:creationId xmlns:a16="http://schemas.microsoft.com/office/drawing/2014/main" id="{C61193AA-118D-17B0-DFAF-D10C126581FB}"/>
              </a:ext>
            </a:extLst>
          </p:cNvPr>
          <p:cNvSpPr txBox="1"/>
          <p:nvPr/>
        </p:nvSpPr>
        <p:spPr>
          <a:xfrm>
            <a:off x="5835192" y="1746958"/>
            <a:ext cx="5863472" cy="4893647"/>
          </a:xfrm>
          <a:prstGeom prst="rect">
            <a:avLst/>
          </a:prstGeom>
          <a:noFill/>
        </p:spPr>
        <p:txBody>
          <a:bodyPr wrap="square" rtlCol="0">
            <a:spAutoFit/>
          </a:bodyPr>
          <a:lstStyle/>
          <a:p>
            <a:r>
              <a:rPr lang="da-DK" dirty="0">
                <a:solidFill>
                  <a:schemeClr val="accent1"/>
                </a:solidFill>
              </a:rPr>
              <a:t>Kort om pris og valg:</a:t>
            </a:r>
          </a:p>
          <a:p>
            <a:pPr marL="285750" indent="-285750" fontAlgn="ctr">
              <a:buFont typeface="Arial" panose="020B0604020202020204" pitchFamily="34" charset="0"/>
              <a:buChar char="•"/>
            </a:pPr>
            <a:r>
              <a:rPr lang="da-DK" sz="1600" dirty="0"/>
              <a:t>Giv et overblik (ikke nødvendigvis præcis pris)</a:t>
            </a:r>
          </a:p>
          <a:p>
            <a:pPr marL="285750" indent="-285750" fontAlgn="ctr">
              <a:buFont typeface="Arial" panose="020B0604020202020204" pitchFamily="34" charset="0"/>
              <a:buChar char="•"/>
            </a:pPr>
            <a:r>
              <a:rPr lang="da-DK" sz="1600" dirty="0"/>
              <a:t>Forklar evt. muligheder: </a:t>
            </a:r>
          </a:p>
          <a:p>
            <a:pPr marL="742950" lvl="1" indent="-285750" fontAlgn="ctr">
              <a:buFont typeface="Arial" panose="020B0604020202020204" pitchFamily="34" charset="0"/>
              <a:buChar char="•"/>
            </a:pPr>
            <a:r>
              <a:rPr lang="da-DK" sz="1600" dirty="0"/>
              <a:t>“skal laves nu”</a:t>
            </a:r>
          </a:p>
          <a:p>
            <a:pPr marL="742950" lvl="1" indent="-285750" fontAlgn="ctr">
              <a:buFont typeface="Arial" panose="020B0604020202020204" pitchFamily="34" charset="0"/>
              <a:buChar char="•"/>
            </a:pPr>
            <a:r>
              <a:rPr lang="da-DK" sz="1600" dirty="0"/>
              <a:t>“kan vente”</a:t>
            </a:r>
          </a:p>
          <a:p>
            <a:endParaRPr lang="da-DK" dirty="0"/>
          </a:p>
          <a:p>
            <a:r>
              <a:rPr lang="da-DK" dirty="0">
                <a:solidFill>
                  <a:schemeClr val="accent1"/>
                </a:solidFill>
              </a:rPr>
              <a:t>Tydelig anbefaling:</a:t>
            </a:r>
          </a:p>
          <a:p>
            <a:pPr marL="285750" indent="-285750" fontAlgn="ctr">
              <a:buFont typeface="Arial" panose="020B0604020202020204" pitchFamily="34" charset="0"/>
              <a:buChar char="•"/>
            </a:pPr>
            <a:r>
              <a:rPr lang="da-DK" sz="1600" dirty="0"/>
              <a:t>Hvad anbefaler du som mekaniker?</a:t>
            </a:r>
          </a:p>
          <a:p>
            <a:pPr marL="285750" indent="-285750" fontAlgn="ctr">
              <a:buFont typeface="Arial" panose="020B0604020202020204" pitchFamily="34" charset="0"/>
              <a:buChar char="•"/>
            </a:pPr>
            <a:r>
              <a:rPr lang="da-DK" sz="1600" dirty="0"/>
              <a:t>Vær fagligt sikker og ærlig</a:t>
            </a:r>
          </a:p>
          <a:p>
            <a:endParaRPr lang="da-DK" dirty="0"/>
          </a:p>
          <a:p>
            <a:r>
              <a:rPr lang="da-DK" dirty="0">
                <a:solidFill>
                  <a:schemeClr val="accent1"/>
                </a:solidFill>
              </a:rPr>
              <a:t>Professionel afslutning:</a:t>
            </a:r>
          </a:p>
          <a:p>
            <a:pPr marL="285750" indent="-285750" fontAlgn="ctr">
              <a:buFont typeface="Arial" panose="020B0604020202020204" pitchFamily="34" charset="0"/>
              <a:buChar char="•"/>
            </a:pPr>
            <a:r>
              <a:rPr lang="da-DK" sz="1600" dirty="0"/>
              <a:t>Opsummer kort</a:t>
            </a:r>
          </a:p>
          <a:p>
            <a:pPr marL="285750" indent="-285750" fontAlgn="ctr">
              <a:buFont typeface="Arial" panose="020B0604020202020204" pitchFamily="34" charset="0"/>
              <a:buChar char="•"/>
            </a:pPr>
            <a:r>
              <a:rPr lang="da-DK" sz="1600" dirty="0"/>
              <a:t>Fortæl hvad næste skridt er</a:t>
            </a:r>
          </a:p>
          <a:p>
            <a:pPr marL="285750" indent="-285750">
              <a:buFont typeface="Arial" panose="020B0604020202020204" pitchFamily="34" charset="0"/>
              <a:buChar char="•"/>
            </a:pPr>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3701134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A08474-54F9-4918-86EA-8C0E5EA512CF}"/>
              </a:ext>
            </a:extLst>
          </p:cNvPr>
          <p:cNvSpPr>
            <a:spLocks noGrp="1"/>
          </p:cNvSpPr>
          <p:nvPr>
            <p:ph type="ctrTitle"/>
          </p:nvPr>
        </p:nvSpPr>
        <p:spPr/>
        <p:txBody>
          <a:bodyPr/>
          <a:lstStyle/>
          <a:p>
            <a:endParaRPr lang="da-DK" noProof="0" dirty="0"/>
          </a:p>
        </p:txBody>
      </p:sp>
      <p:sp>
        <p:nvSpPr>
          <p:cNvPr id="3" name="Undertitel 2">
            <a:extLst>
              <a:ext uri="{FF2B5EF4-FFF2-40B4-BE49-F238E27FC236}">
                <a16:creationId xmlns:a16="http://schemas.microsoft.com/office/drawing/2014/main" id="{F49E436A-6378-7127-B3F7-5FB21329207D}"/>
              </a:ext>
            </a:extLst>
          </p:cNvPr>
          <p:cNvSpPr>
            <a:spLocks noGrp="1"/>
          </p:cNvSpPr>
          <p:nvPr>
            <p:ph type="subTitle" idx="1"/>
          </p:nvPr>
        </p:nvSpPr>
        <p:spPr/>
        <p:txBody>
          <a:bodyPr/>
          <a:lstStyle/>
          <a:p>
            <a:endParaRPr lang="da-DK" noProof="0" dirty="0"/>
          </a:p>
        </p:txBody>
      </p:sp>
    </p:spTree>
    <p:extLst>
      <p:ext uri="{BB962C8B-B14F-4D97-AF65-F5344CB8AC3E}">
        <p14:creationId xmlns:p14="http://schemas.microsoft.com/office/powerpoint/2010/main" val="3306839438"/>
      </p:ext>
    </p:extLst>
  </p:cSld>
  <p:clrMapOvr>
    <a:masterClrMapping/>
  </p:clrMapOvr>
</p:sld>
</file>

<file path=ppt/theme/theme1.xml><?xml version="1.0" encoding="utf-8"?>
<a:theme xmlns:a="http://schemas.openxmlformats.org/drawingml/2006/main" name="EUCSyd_PowerPoint_2025 (3)">
  <a:themeElements>
    <a:clrScheme name="EUC Syd farver">
      <a:dk1>
        <a:sysClr val="windowText" lastClr="000000"/>
      </a:dk1>
      <a:lt1>
        <a:sysClr val="window" lastClr="FFFFFF"/>
      </a:lt1>
      <a:dk2>
        <a:srgbClr val="44546A"/>
      </a:dk2>
      <a:lt2>
        <a:srgbClr val="E7E6E6"/>
      </a:lt2>
      <a:accent1>
        <a:srgbClr val="0734EE"/>
      </a:accent1>
      <a:accent2>
        <a:srgbClr val="134B9A"/>
      </a:accent2>
      <a:accent3>
        <a:srgbClr val="F1F3C2"/>
      </a:accent3>
      <a:accent4>
        <a:srgbClr val="F4F2F6"/>
      </a:accent4>
      <a:accent5>
        <a:srgbClr val="FFFFFF"/>
      </a:accent5>
      <a:accent6>
        <a:srgbClr val="000000"/>
      </a:accent6>
      <a:hlink>
        <a:srgbClr val="0734EE"/>
      </a:hlink>
      <a:folHlink>
        <a:srgbClr val="134B9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901C9CD8-889F-417D-9C25-2C44A440F4A4}"/>
</file>

<file path=customXml/itemProps2.xml><?xml version="1.0" encoding="utf-8"?>
<ds:datastoreItem xmlns:ds="http://schemas.openxmlformats.org/officeDocument/2006/customXml" ds:itemID="{F8A150AB-3240-4CF5-8898-43786D4F2BD2}"/>
</file>

<file path=customXml/itemProps3.xml><?xml version="1.0" encoding="utf-8"?>
<ds:datastoreItem xmlns:ds="http://schemas.openxmlformats.org/officeDocument/2006/customXml" ds:itemID="{0CE94FA3-B5C3-47A3-BBCB-C2225CC77190}"/>
</file>

<file path=docProps/app.xml><?xml version="1.0" encoding="utf-8"?>
<Properties xmlns="http://schemas.openxmlformats.org/officeDocument/2006/extended-properties" xmlns:vt="http://schemas.openxmlformats.org/officeDocument/2006/docPropsVTypes">
  <Template>EUCSyd_PowerPoint_2025 (3)</Template>
  <TotalTime>116</TotalTime>
  <Words>471</Words>
  <Application>Microsoft Office PowerPoint</Application>
  <PresentationFormat>Widescreen</PresentationFormat>
  <Paragraphs>66</Paragraphs>
  <Slides>8</Slides>
  <Notes>1</Notes>
  <HiddenSlides>0</HiddenSlides>
  <MMClips>1</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Aptos</vt:lpstr>
      <vt:lpstr>Arial</vt:lpstr>
      <vt:lpstr>Segoe UI</vt:lpstr>
      <vt:lpstr>Segoe UI Black</vt:lpstr>
      <vt:lpstr>EUCSyd_PowerPoint_2025 (3)</vt:lpstr>
      <vt:lpstr>PowerPoint-præsentation</vt:lpstr>
      <vt:lpstr>PowerPoint-præsentation</vt:lpstr>
      <vt:lpstr>Kundevideoer</vt:lpstr>
      <vt:lpstr>Hvem bruger kundevideoer?</vt:lpstr>
      <vt:lpstr>PowerPoint-præsentation</vt:lpstr>
      <vt:lpstr>PowerPoint-præsentation</vt:lpstr>
      <vt:lpstr>Hvad er en god video?</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Kenneth Andersen</dc:creator>
  <cp:lastModifiedBy>Kenneth Andersen</cp:lastModifiedBy>
  <cp:revision>1</cp:revision>
  <dcterms:created xsi:type="dcterms:W3CDTF">2026-06-09T08:49:34Z</dcterms:created>
  <dcterms:modified xsi:type="dcterms:W3CDTF">2026-06-09T10:46:02Z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ies>
</file>