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Havn" userId="ffdade7d-2220-4200-94f2-074cd4472da0" providerId="ADAL" clId="{219D9A26-2E4A-439F-9AD3-0EC5F7333E92}"/>
    <pc:docChg chg="custSel modSld">
      <pc:chgData name="Marianne Havn" userId="ffdade7d-2220-4200-94f2-074cd4472da0" providerId="ADAL" clId="{219D9A26-2E4A-439F-9AD3-0EC5F7333E92}" dt="2026-06-02T13:02:01.380" v="17" actId="14100"/>
      <pc:docMkLst>
        <pc:docMk/>
      </pc:docMkLst>
      <pc:sldChg chg="addSp delSp modSp mod">
        <pc:chgData name="Marianne Havn" userId="ffdade7d-2220-4200-94f2-074cd4472da0" providerId="ADAL" clId="{219D9A26-2E4A-439F-9AD3-0EC5F7333E92}" dt="2026-06-02T13:01:37.451" v="12" actId="478"/>
        <pc:sldMkLst>
          <pc:docMk/>
          <pc:sldMk cId="0" sldId="256"/>
        </pc:sldMkLst>
        <pc:picChg chg="del">
          <ac:chgData name="Marianne Havn" userId="ffdade7d-2220-4200-94f2-074cd4472da0" providerId="ADAL" clId="{219D9A26-2E4A-439F-9AD3-0EC5F7333E92}" dt="2026-06-02T12:50:19.962" v="0" actId="478"/>
          <ac:picMkLst>
            <pc:docMk/>
            <pc:sldMk cId="0" sldId="256"/>
            <ac:picMk id="2" creationId="{00000000-0000-0000-0000-000000000000}"/>
          </ac:picMkLst>
        </pc:picChg>
        <pc:picChg chg="add del mod">
          <ac:chgData name="Marianne Havn" userId="ffdade7d-2220-4200-94f2-074cd4472da0" providerId="ADAL" clId="{219D9A26-2E4A-439F-9AD3-0EC5F7333E92}" dt="2026-06-02T13:00:42.214" v="5" actId="478"/>
          <ac:picMkLst>
            <pc:docMk/>
            <pc:sldMk cId="0" sldId="256"/>
            <ac:picMk id="11" creationId="{AE2A7930-580C-7172-86F4-E8A48B1307E8}"/>
          </ac:picMkLst>
        </pc:picChg>
        <pc:picChg chg="add del mod">
          <ac:chgData name="Marianne Havn" userId="ffdade7d-2220-4200-94f2-074cd4472da0" providerId="ADAL" clId="{219D9A26-2E4A-439F-9AD3-0EC5F7333E92}" dt="2026-06-02T13:01:37.451" v="12" actId="478"/>
          <ac:picMkLst>
            <pc:docMk/>
            <pc:sldMk cId="0" sldId="256"/>
            <ac:picMk id="13" creationId="{BDD2F8B5-9449-FF88-C58F-E2BCD0428B0F}"/>
          </ac:picMkLst>
        </pc:picChg>
      </pc:sldChg>
      <pc:sldChg chg="addSp delSp modSp mod">
        <pc:chgData name="Marianne Havn" userId="ffdade7d-2220-4200-94f2-074cd4472da0" providerId="ADAL" clId="{219D9A26-2E4A-439F-9AD3-0EC5F7333E92}" dt="2026-06-02T13:02:01.380" v="17" actId="14100"/>
        <pc:sldMkLst>
          <pc:docMk/>
          <pc:sldMk cId="0" sldId="258"/>
        </pc:sldMkLst>
        <pc:picChg chg="del">
          <ac:chgData name="Marianne Havn" userId="ffdade7d-2220-4200-94f2-074cd4472da0" providerId="ADAL" clId="{219D9A26-2E4A-439F-9AD3-0EC5F7333E92}" dt="2026-06-02T13:01:21.454" v="11" actId="478"/>
          <ac:picMkLst>
            <pc:docMk/>
            <pc:sldMk cId="0" sldId="258"/>
            <ac:picMk id="3" creationId="{00000000-0000-0000-0000-000000000000}"/>
          </ac:picMkLst>
        </pc:picChg>
        <pc:picChg chg="add mod">
          <ac:chgData name="Marianne Havn" userId="ffdade7d-2220-4200-94f2-074cd4472da0" providerId="ADAL" clId="{219D9A26-2E4A-439F-9AD3-0EC5F7333E92}" dt="2026-06-02T13:02:01.380" v="17" actId="14100"/>
          <ac:picMkLst>
            <pc:docMk/>
            <pc:sldMk cId="0" sldId="258"/>
            <ac:picMk id="10" creationId="{C434BD5D-DA24-9F32-285D-D14BE56A933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54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492240"/>
            <a:ext cx="10972800" cy="0"/>
          </a:xfrm>
          <a:prstGeom prst="line">
            <a:avLst/>
          </a:prstGeom>
          <a:noFill/>
          <a:ln w="8890">
            <a:solidFill>
              <a:srgbClr val="C7D6C6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" name="Text 1"/>
          <p:cNvSpPr/>
          <p:nvPr/>
        </p:nvSpPr>
        <p:spPr>
          <a:xfrm>
            <a:off x="594360" y="6565392"/>
            <a:ext cx="5029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C78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EUC Syd · Industriteknikeruddannelsen</a:t>
            </a:r>
            <a:endParaRPr lang="en-US" sz="8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94523" y="989045"/>
            <a:ext cx="5710334" cy="4460034"/>
          </a:xfrm>
          <a:prstGeom prst="rect">
            <a:avLst/>
          </a:prstGeom>
          <a:solidFill>
            <a:srgbClr val="F7F8F4"/>
          </a:solidFill>
          <a:ln w="12700">
            <a:solidFill>
              <a:srgbClr val="F7F8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 dirty="0"/>
          </a:p>
        </p:txBody>
      </p:sp>
      <p:sp>
        <p:nvSpPr>
          <p:cNvPr id="4" name="Text 1"/>
          <p:cNvSpPr/>
          <p:nvPr/>
        </p:nvSpPr>
        <p:spPr>
          <a:xfrm>
            <a:off x="713232" y="1207008"/>
            <a:ext cx="5166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2332B"/>
                </a:solidFill>
              </a:rPr>
              <a:t>Cirkulær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12332B"/>
                </a:solidFill>
              </a:rPr>
              <a:t>produktion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749808" y="2852928"/>
            <a:ext cx="4892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47"/>
                </a:solidFill>
              </a:rPr>
              <a:t>Når spild, materialer og gode idéer får flere liv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68096" y="379476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9534E"/>
                </a:solidFill>
              </a:rPr>
              <a:t>Kort intro til industriteknikeruddannelsen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68096" y="4800600"/>
            <a:ext cx="3566160" cy="475488"/>
          </a:xfrm>
          <a:prstGeom prst="roundRect">
            <a:avLst>
              <a:gd name="adj" fmla="val 23077"/>
            </a:avLst>
          </a:prstGeom>
          <a:solidFill>
            <a:srgbClr val="DCE9D8"/>
          </a:solidFill>
          <a:ln w="12700">
            <a:solidFill>
              <a:srgbClr val="DCE9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841248" y="4937760"/>
            <a:ext cx="34198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32B"/>
                </a:solidFill>
              </a:rPr>
              <a:t>metal · maskiner · materialer</a:t>
            </a:r>
            <a:endParaRPr lang="en-US" sz="1500" dirty="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5" y="137160"/>
            <a:ext cx="713232" cy="713232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69FC65BA-EBC0-C06B-30B1-EED31C41A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765" y="5728764"/>
            <a:ext cx="2153285" cy="505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8843004-67D9-F8C0-F801-0CEC97B85E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837" y="294068"/>
            <a:ext cx="1310640" cy="39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 descr="Et billede, der indeholder Font/skrifttype, design&#10;&#10;Automatisk genereret beskrivelse">
            <a:extLst>
              <a:ext uri="{FF2B5EF4-FFF2-40B4-BE49-F238E27FC236}">
                <a16:creationId xmlns:a16="http://schemas.microsoft.com/office/drawing/2014/main" id="{BB9AC10B-B2AE-9286-E0E0-FB755B9F8E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285" y="5703602"/>
            <a:ext cx="792480" cy="5054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CFBCF3B3-A276-383D-1D94-7741B4097A62}"/>
              </a:ext>
            </a:extLst>
          </p:cNvPr>
          <p:cNvSpPr txBox="1"/>
          <p:nvPr/>
        </p:nvSpPr>
        <p:spPr>
          <a:xfrm>
            <a:off x="342432" y="5579706"/>
            <a:ext cx="489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Materialet er udviklet af </a:t>
            </a:r>
          </a:p>
          <a:p>
            <a:r>
              <a:rPr lang="da-DK" sz="1600" dirty="0"/>
              <a:t>Faglærerne Sonny Lehrfeld og Jørgen Kornbæk</a:t>
            </a:r>
          </a:p>
          <a:p>
            <a:r>
              <a:rPr lang="da-DK" sz="1600" dirty="0"/>
              <a:t>EUC Syd,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32B"/>
                </a:solidFill>
              </a:rPr>
              <a:t>Fra brug-og-smid-væk til flere kredsløb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4937760" cy="1051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49534E"/>
                </a:solidFill>
              </a:rPr>
              <a:t>Lineær produktion stopper ofte ved affald. Cirkulær produktion planlægger, at materialer kan repareres, genbruges eller genanvendes.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822960" y="283464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96F3C"/>
                </a:solidFill>
              </a:rPr>
              <a:t>LINEÆR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68680" y="3337560"/>
            <a:ext cx="1078992" cy="594360"/>
          </a:xfrm>
          <a:prstGeom prst="roundRect">
            <a:avLst>
              <a:gd name="adj" fmla="val 18462"/>
            </a:avLst>
          </a:prstGeom>
          <a:solidFill>
            <a:srgbClr val="EDE5DC"/>
          </a:solidFill>
          <a:ln w="12700">
            <a:solidFill>
              <a:srgbClr val="EDE5D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Text 4"/>
          <p:cNvSpPr/>
          <p:nvPr/>
        </p:nvSpPr>
        <p:spPr>
          <a:xfrm>
            <a:off x="941832" y="353415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Råvarer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947672" y="3639312"/>
            <a:ext cx="384048" cy="0"/>
          </a:xfrm>
          <a:prstGeom prst="line">
            <a:avLst/>
          </a:prstGeom>
          <a:noFill/>
          <a:ln w="27940">
            <a:solidFill>
              <a:srgbClr val="B96F3C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Shape 6"/>
          <p:cNvSpPr/>
          <p:nvPr/>
        </p:nvSpPr>
        <p:spPr>
          <a:xfrm>
            <a:off x="2331720" y="3337560"/>
            <a:ext cx="1078992" cy="594360"/>
          </a:xfrm>
          <a:prstGeom prst="roundRect">
            <a:avLst>
              <a:gd name="adj" fmla="val 18462"/>
            </a:avLst>
          </a:prstGeom>
          <a:solidFill>
            <a:srgbClr val="EDE5DC"/>
          </a:solidFill>
          <a:ln w="12700">
            <a:solidFill>
              <a:srgbClr val="EDE5D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Text 7"/>
          <p:cNvSpPr/>
          <p:nvPr/>
        </p:nvSpPr>
        <p:spPr>
          <a:xfrm>
            <a:off x="2404872" y="353415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Produktion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10712" y="3639312"/>
            <a:ext cx="384048" cy="0"/>
          </a:xfrm>
          <a:prstGeom prst="line">
            <a:avLst/>
          </a:prstGeom>
          <a:noFill/>
          <a:ln w="27940">
            <a:solidFill>
              <a:srgbClr val="B96F3C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1" name="Shape 9"/>
          <p:cNvSpPr/>
          <p:nvPr/>
        </p:nvSpPr>
        <p:spPr>
          <a:xfrm>
            <a:off x="3794760" y="3337560"/>
            <a:ext cx="1078992" cy="594360"/>
          </a:xfrm>
          <a:prstGeom prst="roundRect">
            <a:avLst>
              <a:gd name="adj" fmla="val 18462"/>
            </a:avLst>
          </a:prstGeom>
          <a:solidFill>
            <a:srgbClr val="EDE5DC"/>
          </a:solidFill>
          <a:ln w="12700">
            <a:solidFill>
              <a:srgbClr val="EDE5D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10"/>
          <p:cNvSpPr/>
          <p:nvPr/>
        </p:nvSpPr>
        <p:spPr>
          <a:xfrm>
            <a:off x="3867912" y="353415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Brug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873752" y="3639312"/>
            <a:ext cx="384048" cy="0"/>
          </a:xfrm>
          <a:prstGeom prst="line">
            <a:avLst/>
          </a:prstGeom>
          <a:noFill/>
          <a:ln w="27940">
            <a:solidFill>
              <a:srgbClr val="B96F3C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4" name="Shape 12"/>
          <p:cNvSpPr/>
          <p:nvPr/>
        </p:nvSpPr>
        <p:spPr>
          <a:xfrm>
            <a:off x="5257800" y="3337560"/>
            <a:ext cx="1078992" cy="594360"/>
          </a:xfrm>
          <a:prstGeom prst="roundRect">
            <a:avLst>
              <a:gd name="adj" fmla="val 18462"/>
            </a:avLst>
          </a:prstGeom>
          <a:solidFill>
            <a:srgbClr val="EDE5DC"/>
          </a:solidFill>
          <a:ln w="12700">
            <a:solidFill>
              <a:srgbClr val="EDE5D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5" name="Text 13"/>
          <p:cNvSpPr/>
          <p:nvPr/>
        </p:nvSpPr>
        <p:spPr>
          <a:xfrm>
            <a:off x="5330952" y="3534156"/>
            <a:ext cx="932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Affald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1161288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6B47"/>
                </a:solidFill>
              </a:rPr>
              <a:t>CIRKULÆR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699248" y="1929384"/>
            <a:ext cx="502920" cy="0"/>
          </a:xfrm>
          <a:prstGeom prst="line">
            <a:avLst/>
          </a:prstGeom>
          <a:noFill/>
          <a:ln w="2794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8" name="Shape 16"/>
          <p:cNvSpPr/>
          <p:nvPr/>
        </p:nvSpPr>
        <p:spPr>
          <a:xfrm>
            <a:off x="9482328" y="1929384"/>
            <a:ext cx="502920" cy="0"/>
          </a:xfrm>
          <a:prstGeom prst="line">
            <a:avLst/>
          </a:prstGeom>
          <a:noFill/>
          <a:ln w="2794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9" name="Shape 17"/>
          <p:cNvSpPr/>
          <p:nvPr/>
        </p:nvSpPr>
        <p:spPr>
          <a:xfrm>
            <a:off x="10561320" y="2240280"/>
            <a:ext cx="0" cy="1024128"/>
          </a:xfrm>
          <a:prstGeom prst="line">
            <a:avLst/>
          </a:prstGeom>
          <a:noFill/>
          <a:ln w="2794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0" name="Shape 18"/>
          <p:cNvSpPr/>
          <p:nvPr/>
        </p:nvSpPr>
        <p:spPr>
          <a:xfrm>
            <a:off x="8156448" y="3639312"/>
            <a:ext cx="0" cy="0"/>
          </a:xfrm>
          <a:prstGeom prst="line">
            <a:avLst/>
          </a:prstGeom>
          <a:noFill/>
          <a:ln w="2794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1" name="Shape 19"/>
          <p:cNvSpPr/>
          <p:nvPr/>
        </p:nvSpPr>
        <p:spPr>
          <a:xfrm>
            <a:off x="6995160" y="3273552"/>
            <a:ext cx="0" cy="0"/>
          </a:xfrm>
          <a:prstGeom prst="line">
            <a:avLst/>
          </a:prstGeom>
          <a:noFill/>
          <a:ln w="2794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2" name="Shape 20"/>
          <p:cNvSpPr/>
          <p:nvPr/>
        </p:nvSpPr>
        <p:spPr>
          <a:xfrm>
            <a:off x="6446520" y="1627632"/>
            <a:ext cx="1261872" cy="594360"/>
          </a:xfrm>
          <a:prstGeom prst="roundRect">
            <a:avLst>
              <a:gd name="adj" fmla="val 18462"/>
            </a:avLst>
          </a:prstGeom>
          <a:solidFill>
            <a:srgbClr val="EAF3E6"/>
          </a:solidFill>
          <a:ln w="12700">
            <a:solidFill>
              <a:srgbClr val="EAF3E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3" name="Text 21"/>
          <p:cNvSpPr/>
          <p:nvPr/>
        </p:nvSpPr>
        <p:spPr>
          <a:xfrm>
            <a:off x="6519672" y="1824228"/>
            <a:ext cx="1115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Design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229600" y="1627632"/>
            <a:ext cx="1261872" cy="594360"/>
          </a:xfrm>
          <a:prstGeom prst="roundRect">
            <a:avLst>
              <a:gd name="adj" fmla="val 18462"/>
            </a:avLst>
          </a:prstGeom>
          <a:solidFill>
            <a:srgbClr val="2F6B47"/>
          </a:solidFill>
          <a:ln w="12700">
            <a:solidFill>
              <a:srgbClr val="2F6B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5" name="Text 23"/>
          <p:cNvSpPr/>
          <p:nvPr/>
        </p:nvSpPr>
        <p:spPr>
          <a:xfrm>
            <a:off x="8302752" y="1824228"/>
            <a:ext cx="1115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Produktion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012680" y="1627632"/>
            <a:ext cx="1261872" cy="594360"/>
          </a:xfrm>
          <a:prstGeom prst="roundRect">
            <a:avLst>
              <a:gd name="adj" fmla="val 18462"/>
            </a:avLst>
          </a:prstGeom>
          <a:solidFill>
            <a:srgbClr val="EAF3E6"/>
          </a:solidFill>
          <a:ln w="12700">
            <a:solidFill>
              <a:srgbClr val="EAF3E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7" name="Text 25"/>
          <p:cNvSpPr/>
          <p:nvPr/>
        </p:nvSpPr>
        <p:spPr>
          <a:xfrm>
            <a:off x="10085832" y="1824228"/>
            <a:ext cx="1115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Brug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29600" y="3337560"/>
            <a:ext cx="1261872" cy="594360"/>
          </a:xfrm>
          <a:prstGeom prst="roundRect">
            <a:avLst>
              <a:gd name="adj" fmla="val 18462"/>
            </a:avLst>
          </a:prstGeom>
          <a:solidFill>
            <a:srgbClr val="EAF3E6"/>
          </a:solidFill>
          <a:ln w="12700">
            <a:solidFill>
              <a:srgbClr val="EAF3E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9" name="Text 27"/>
          <p:cNvSpPr/>
          <p:nvPr/>
        </p:nvSpPr>
        <p:spPr>
          <a:xfrm>
            <a:off x="8302752" y="3534156"/>
            <a:ext cx="1115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Reparation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446520" y="3337560"/>
            <a:ext cx="1261872" cy="594360"/>
          </a:xfrm>
          <a:prstGeom prst="roundRect">
            <a:avLst>
              <a:gd name="adj" fmla="val 18462"/>
            </a:avLst>
          </a:prstGeom>
          <a:solidFill>
            <a:srgbClr val="EAF3E6"/>
          </a:solidFill>
          <a:ln w="12700">
            <a:solidFill>
              <a:srgbClr val="EAF3E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1" name="Text 29"/>
          <p:cNvSpPr/>
          <p:nvPr/>
        </p:nvSpPr>
        <p:spPr>
          <a:xfrm>
            <a:off x="6519672" y="3534156"/>
            <a:ext cx="1115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32B"/>
                </a:solidFill>
              </a:rPr>
              <a:t>Genanvendelse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355080" y="4864608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32B"/>
                </a:solidFill>
              </a:rPr>
              <a:t>Målet: mindre spild og mere værdi i materialerne</a:t>
            </a:r>
            <a:endParaRPr lang="en-US" sz="1800" dirty="0"/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71" y="5980176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32B"/>
                </a:solidFill>
              </a:rPr>
              <a:t>Hvorfor er det relevant for industriteknikeren?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85800" y="1143000"/>
            <a:ext cx="507492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49534E"/>
                </a:solidFill>
              </a:rPr>
              <a:t>Du arbejder tæt på materialerne: metal, spåner, emner, maskiner og data.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85800" y="2231136"/>
            <a:ext cx="507492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49534E"/>
                </a:solidFill>
              </a:rPr>
              <a:t>Små valg i hverdagen kan give stor effekt: bedre udnyttelse, færre fejl, bedre sortering og mere præcis dokumentation.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777240" y="4434840"/>
            <a:ext cx="4983480" cy="658368"/>
          </a:xfrm>
          <a:prstGeom prst="roundRect">
            <a:avLst>
              <a:gd name="adj" fmla="val 16667"/>
            </a:avLst>
          </a:prstGeom>
          <a:solidFill>
            <a:srgbClr val="DCE9D8"/>
          </a:solidFill>
          <a:ln w="12700">
            <a:solidFill>
              <a:srgbClr val="DCE9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Text 4"/>
          <p:cNvSpPr/>
          <p:nvPr/>
        </p:nvSpPr>
        <p:spPr>
          <a:xfrm>
            <a:off x="850392" y="4663440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32B"/>
                </a:solidFill>
              </a:rPr>
              <a:t>Faglighed + bæredygtighed = konkurrenceevne</a:t>
            </a:r>
            <a:endParaRPr lang="en-US" sz="1700" dirty="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3871" y="5980176"/>
            <a:ext cx="713232" cy="71323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434BD5D-DA24-9F32-285D-D14BE56A9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553" y="1043796"/>
            <a:ext cx="3598495" cy="47869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32B"/>
                </a:solidFill>
              </a:rPr>
              <a:t>Affald kan være en ressource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49534E"/>
                </a:solidFill>
              </a:rPr>
              <a:t>Spåner, restmaterialer og fejl-emner kan få ny værdi, når de sorteres rigtigt og indgår i nye produkter.</a:t>
            </a:r>
            <a:endParaRPr lang="en-US" sz="1600" dirty="0"/>
          </a:p>
        </p:txBody>
      </p:sp>
      <p:pic>
        <p:nvPicPr>
          <p:cNvPr id="4" name="Image 0" descr="/mnt/data/scrap_sorting.jpg"/>
          <p:cNvPicPr>
            <a:picLocks noChangeAspect="1"/>
          </p:cNvPicPr>
          <p:nvPr/>
        </p:nvPicPr>
        <p:blipFill>
          <a:blip r:embed="rId3"/>
          <a:srcRect t="3565" b="3565"/>
          <a:stretch/>
        </p:blipFill>
        <p:spPr>
          <a:xfrm>
            <a:off x="777240" y="1554480"/>
            <a:ext cx="4800600" cy="3566160"/>
          </a:xfrm>
          <a:prstGeom prst="rect">
            <a:avLst/>
          </a:prstGeom>
        </p:spPr>
      </p:pic>
      <p:pic>
        <p:nvPicPr>
          <p:cNvPr id="5" name="Image 1" descr="/mnt/data/scrap_metal.jpg"/>
          <p:cNvPicPr>
            <a:picLocks noChangeAspect="1"/>
          </p:cNvPicPr>
          <p:nvPr/>
        </p:nvPicPr>
        <p:blipFill>
          <a:blip r:embed="rId4"/>
          <a:srcRect l="7144" r="7144"/>
          <a:stretch/>
        </p:blipFill>
        <p:spPr>
          <a:xfrm>
            <a:off x="6629400" y="1554480"/>
            <a:ext cx="4800600" cy="35661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8680" y="551383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F6B47"/>
                </a:solidFill>
              </a:rPr>
              <a:t>Sortér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2606040" y="5669280"/>
            <a:ext cx="1828800" cy="0"/>
          </a:xfrm>
          <a:prstGeom prst="line">
            <a:avLst/>
          </a:prstGeom>
          <a:noFill/>
          <a:ln w="3175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4"/>
          <p:cNvSpPr/>
          <p:nvPr/>
        </p:nvSpPr>
        <p:spPr>
          <a:xfrm>
            <a:off x="4526280" y="551383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F6B47"/>
                </a:solidFill>
              </a:rPr>
              <a:t>Dokumentér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6766560" y="5669280"/>
            <a:ext cx="1828800" cy="0"/>
          </a:xfrm>
          <a:prstGeom prst="line">
            <a:avLst/>
          </a:prstGeom>
          <a:noFill/>
          <a:ln w="31750">
            <a:solidFill>
              <a:srgbClr val="2F6B47"/>
            </a:solidFill>
            <a:prstDash val="solid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6"/>
          <p:cNvSpPr/>
          <p:nvPr/>
        </p:nvSpPr>
        <p:spPr>
          <a:xfrm>
            <a:off x="8686800" y="551383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F6B47"/>
                </a:solidFill>
              </a:rPr>
              <a:t>Brug igen</a:t>
            </a:r>
            <a:endParaRPr lang="en-US" sz="2200" dirty="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3871" y="5980176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32B"/>
                </a:solidFill>
              </a:rPr>
              <a:t>Tænk som en cirkulær industritekniker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143000"/>
            <a:ext cx="676656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49534E"/>
                </a:solidFill>
              </a:rPr>
              <a:t>Når I undersøger en virksomhed eller en case, så kig efter: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438912" cy="438912"/>
          </a:xfrm>
          <a:prstGeom prst="ellipse">
            <a:avLst/>
          </a:prstGeom>
          <a:solidFill>
            <a:srgbClr val="2F6B47"/>
          </a:solidFill>
          <a:ln w="12700">
            <a:solidFill>
              <a:srgbClr val="2F6B47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3"/>
          <p:cNvSpPr/>
          <p:nvPr/>
        </p:nvSpPr>
        <p:spPr>
          <a:xfrm>
            <a:off x="914400" y="1956816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417320" y="1892808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2332B"/>
                </a:solidFill>
              </a:rPr>
              <a:t>Hvilke materialer bliver til spild?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77240" y="2670048"/>
            <a:ext cx="438912" cy="438912"/>
          </a:xfrm>
          <a:prstGeom prst="ellipse">
            <a:avLst/>
          </a:prstGeom>
          <a:solidFill>
            <a:srgbClr val="2F6B47"/>
          </a:solidFill>
          <a:ln w="12700">
            <a:solidFill>
              <a:srgbClr val="2F6B47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6"/>
          <p:cNvSpPr/>
          <p:nvPr/>
        </p:nvSpPr>
        <p:spPr>
          <a:xfrm>
            <a:off x="914400" y="2798064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417320" y="2734056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2332B"/>
                </a:solidFill>
              </a:rPr>
              <a:t>Kan noget sorteres bedre eller bruges igen?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77240" y="3511296"/>
            <a:ext cx="438912" cy="438912"/>
          </a:xfrm>
          <a:prstGeom prst="ellipse">
            <a:avLst/>
          </a:prstGeom>
          <a:solidFill>
            <a:srgbClr val="2F6B47"/>
          </a:solidFill>
          <a:ln w="12700">
            <a:solidFill>
              <a:srgbClr val="2F6B47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1" name="Text 9"/>
          <p:cNvSpPr/>
          <p:nvPr/>
        </p:nvSpPr>
        <p:spPr>
          <a:xfrm>
            <a:off x="914400" y="3639312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417320" y="3575304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2332B"/>
                </a:solidFill>
              </a:rPr>
              <a:t>Hvad koster affald – og hvad kan have værdi?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77240" y="4352544"/>
            <a:ext cx="438912" cy="438912"/>
          </a:xfrm>
          <a:prstGeom prst="ellipse">
            <a:avLst/>
          </a:prstGeom>
          <a:solidFill>
            <a:srgbClr val="2F6B47"/>
          </a:solidFill>
          <a:ln w="12700">
            <a:solidFill>
              <a:srgbClr val="2F6B47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914400" y="4480560"/>
            <a:ext cx="16459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417320" y="4416552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2332B"/>
                </a:solidFill>
              </a:rPr>
              <a:t>Hvilke 2–3 forbedringer er realistiske?</a:t>
            </a:r>
            <a:endParaRPr lang="en-US" sz="2000" dirty="0"/>
          </a:p>
        </p:txBody>
      </p:sp>
      <p:pic>
        <p:nvPicPr>
          <p:cNvPr id="16" name="Image 0" descr="/mnt/data/scrap_sorting.jpg"/>
          <p:cNvPicPr>
            <a:picLocks noChangeAspect="1"/>
          </p:cNvPicPr>
          <p:nvPr/>
        </p:nvPicPr>
        <p:blipFill>
          <a:blip r:embed="rId3"/>
          <a:srcRect l="10925" r="10925"/>
          <a:stretch/>
        </p:blipFill>
        <p:spPr>
          <a:xfrm>
            <a:off x="7635240" y="1234440"/>
            <a:ext cx="3886200" cy="39776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726680" y="55321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32B"/>
                </a:solidFill>
              </a:rPr>
              <a:t>Fra affald til forbedringsforslag</a:t>
            </a:r>
            <a:endParaRPr lang="en-US" sz="1600" dirty="0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3871" y="5980176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0CEFFC2C-8198-4534-88C8-E1CE0A5F09BD}"/>
</file>

<file path=customXml/itemProps2.xml><?xml version="1.0" encoding="utf-8"?>
<ds:datastoreItem xmlns:ds="http://schemas.openxmlformats.org/officeDocument/2006/customXml" ds:itemID="{57E01848-1D7E-43E5-B2E8-19D9969E9194}"/>
</file>

<file path=customXml/itemProps3.xml><?xml version="1.0" encoding="utf-8"?>
<ds:datastoreItem xmlns:ds="http://schemas.openxmlformats.org/officeDocument/2006/customXml" ds:itemID="{50F5E4B2-4EFF-48B7-945D-5DA5849B0CF3}"/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220</Words>
  <Application>Microsoft Office PowerPoint</Application>
  <PresentationFormat>Widescreen</PresentationFormat>
  <Paragraphs>47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Aptos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Cirkulær produktion – industritekniker</dc:title>
  <dc:subject>Kort introduktion til cirkulær produktion for industriteknikeruddannelsen</dc:subject>
  <dc:creator>OpenAI</dc:creator>
  <cp:lastModifiedBy>Elin Lunding</cp:lastModifiedBy>
  <cp:revision>4</cp:revision>
  <dcterms:created xsi:type="dcterms:W3CDTF">2026-05-25T07:13:23Z</dcterms:created>
  <dcterms:modified xsi:type="dcterms:W3CDTF">2026-06-03T05:45:18Z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