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6" r:id="rId5"/>
  </p:sldMasterIdLst>
  <p:notesMasterIdLst>
    <p:notesMasterId r:id="rId45"/>
  </p:notesMasterIdLst>
  <p:sldIdLst>
    <p:sldId id="561" r:id="rId6"/>
    <p:sldId id="540" r:id="rId7"/>
    <p:sldId id="528" r:id="rId8"/>
    <p:sldId id="527" r:id="rId9"/>
    <p:sldId id="541" r:id="rId10"/>
    <p:sldId id="529" r:id="rId11"/>
    <p:sldId id="530" r:id="rId12"/>
    <p:sldId id="562" r:id="rId13"/>
    <p:sldId id="522" r:id="rId14"/>
    <p:sldId id="523" r:id="rId15"/>
    <p:sldId id="537" r:id="rId16"/>
    <p:sldId id="545" r:id="rId17"/>
    <p:sldId id="544" r:id="rId18"/>
    <p:sldId id="559" r:id="rId19"/>
    <p:sldId id="560" r:id="rId20"/>
    <p:sldId id="555" r:id="rId21"/>
    <p:sldId id="546" r:id="rId22"/>
    <p:sldId id="556" r:id="rId23"/>
    <p:sldId id="547" r:id="rId24"/>
    <p:sldId id="533" r:id="rId25"/>
    <p:sldId id="532" r:id="rId26"/>
    <p:sldId id="558" r:id="rId27"/>
    <p:sldId id="548" r:id="rId28"/>
    <p:sldId id="551" r:id="rId29"/>
    <p:sldId id="552" r:id="rId30"/>
    <p:sldId id="553" r:id="rId31"/>
    <p:sldId id="554" r:id="rId32"/>
    <p:sldId id="563" r:id="rId33"/>
    <p:sldId id="549" r:id="rId34"/>
    <p:sldId id="557" r:id="rId35"/>
    <p:sldId id="565" r:id="rId36"/>
    <p:sldId id="550" r:id="rId37"/>
    <p:sldId id="542" r:id="rId38"/>
    <p:sldId id="256" r:id="rId39"/>
    <p:sldId id="258" r:id="rId40"/>
    <p:sldId id="259" r:id="rId41"/>
    <p:sldId id="566" r:id="rId42"/>
    <p:sldId id="534" r:id="rId43"/>
    <p:sldId id="539" r:id="rId44"/>
  </p:sldIdLst>
  <p:sldSz cx="12192000" cy="68580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75288" autoAdjust="0"/>
  </p:normalViewPr>
  <p:slideViewPr>
    <p:cSldViewPr snapToGrid="0">
      <p:cViewPr varScale="1">
        <p:scale>
          <a:sx n="62" d="100"/>
          <a:sy n="62" d="100"/>
        </p:scale>
        <p:origin x="125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presProps" Target="pres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548651-F94E-4C50-8C02-0901568C11E6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50900"/>
            <a:ext cx="4075112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43C06-1DFB-4E61-9049-DA5275C0CE53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84766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71490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21105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Tænk hvis den vestlige verdens ledere dengang og nu havde tænkt som irokeserne.</a:t>
            </a:r>
          </a:p>
          <a:p>
            <a:r>
              <a:rPr lang="da-DK" dirty="0"/>
              <a:t>Hvad er Greenwashing?</a:t>
            </a:r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5A72B-5661-4889-A8B2-FF7E9BD5520F}" type="slidenum">
              <a:rPr lang="da-DK" smtClean="0"/>
              <a:t>3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14078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En af de mest brugte modeller for bæredygtighed. </a:t>
            </a:r>
          </a:p>
          <a:p>
            <a:r>
              <a:rPr lang="da-DK" dirty="0"/>
              <a:t>Det er vigtigt vi tænker bæredygtighed i vores hverdag. </a:t>
            </a:r>
          </a:p>
          <a:p>
            <a:r>
              <a:rPr lang="da-DK" dirty="0"/>
              <a:t>Det er mere end affaldssortering og elbiler. </a:t>
            </a:r>
          </a:p>
          <a:p>
            <a:r>
              <a:rPr lang="da-DK" dirty="0"/>
              <a:t>Det er også vigtigt, at vi sikrer os selv og vores kolleger. Vi skal være på arbejdsmarkedet i mange år. </a:t>
            </a:r>
          </a:p>
          <a:p>
            <a:r>
              <a:rPr lang="da-DK" dirty="0"/>
              <a:t>Og vi kommer ikke uden om </a:t>
            </a:r>
            <a:r>
              <a:rPr lang="da-DK" dirty="0" err="1"/>
              <a:t>costbenefit</a:t>
            </a:r>
            <a:r>
              <a:rPr lang="da-DK" dirty="0"/>
              <a:t> analyserne. </a:t>
            </a:r>
          </a:p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5A72B-5661-4889-A8B2-FF7E9BD5520F}" type="slidenum">
              <a:rPr lang="da-DK" smtClean="0"/>
              <a:t>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46639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71490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Danmark ligger på en ”flot” 8. plads på Earth </a:t>
            </a:r>
            <a:r>
              <a:rPr lang="da-DK" dirty="0" err="1"/>
              <a:t>Overshootday</a:t>
            </a:r>
            <a:r>
              <a:rPr lang="da-DK" dirty="0"/>
              <a:t> </a:t>
            </a:r>
            <a:r>
              <a:rPr lang="da-DK" b="1" dirty="0"/>
              <a:t>28 mar. </a:t>
            </a:r>
          </a:p>
          <a:p>
            <a:endParaRPr lang="da-DK" dirty="0"/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Faktisk ville der være behov for 4,2 jordkloder, hvis alle i verden skulle have en levestandard og et forbrug som os i Danmark</a:t>
            </a:r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5A72B-5661-4889-A8B2-FF7E9BD5520F}" type="slidenum">
              <a:rPr lang="da-DK" smtClean="0"/>
              <a:t>6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029952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5A72B-5661-4889-A8B2-FF7E9BD5520F}" type="slidenum">
              <a:rPr lang="da-DK" smtClean="0"/>
              <a:t>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56161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5A72B-5661-4889-A8B2-FF7E9BD5520F}" type="slidenum">
              <a:rPr lang="da-DK" smtClean="0"/>
              <a:t>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653438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5A72B-5661-4889-A8B2-FF7E9BD5520F}" type="slidenum">
              <a:rPr lang="da-DK" smtClean="0"/>
              <a:t>9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86417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5A72B-5661-4889-A8B2-FF7E9BD5520F}" type="slidenum">
              <a:rPr lang="da-DK" smtClean="0"/>
              <a:t>10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561280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11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3029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12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602772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Utætheder i dit trykluftsystem kan medføre betydelige omkostninger. 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Der findes effektive metoder og måleudstyr til at opdage disse lækager. 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 lækage i et trykbårent anlæg udsender ultralydbølger, der er umulige at høre. Specielt udstyr med mange følsomme mikrofoner kan hurtigt identificere lækagens retning og størrelse ved skanning af området</a:t>
            </a:r>
            <a:r>
              <a:rPr lang="da-DK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da-DK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Denne metode er væsentligt hurtigere end traditionelle ultralyd undersøgelser og kan registrere lækager på afstande fra 0,3 til 100 meter.</a:t>
            </a:r>
            <a:endParaRPr lang="da-DK"/>
          </a:p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13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617450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Men med priser på mellem 4 og 7 </a:t>
            </a:r>
            <a:r>
              <a:rPr lang="da-DK" dirty="0" err="1"/>
              <a:t>kr</a:t>
            </a:r>
            <a:r>
              <a:rPr lang="da-DK" dirty="0"/>
              <a:t> pr </a:t>
            </a:r>
            <a:r>
              <a:rPr lang="da-DK" dirty="0" err="1"/>
              <a:t>Kwh</a:t>
            </a:r>
            <a:r>
              <a:rPr lang="da-DK" dirty="0"/>
              <a:t> er regnskabet for tiden jo helt anderledes </a:t>
            </a:r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14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355135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Hvis en gamer spiller 4 timer om dagen, forbruger de 2.086 kWh dagligt (521,5 </a:t>
            </a:r>
            <a:r>
              <a:rPr lang="da-DK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* 4 timer = 2.086 </a:t>
            </a:r>
            <a:r>
              <a:rPr lang="da-DK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Årligt Strømforbrug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</a:p>
          <a:p>
            <a:pPr lvl="1"/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Det samlede årlige strømforbrug ved at spille 4 timer dagligt er 761,39 kWh. Dette er det samme som at have en 521,5 Watt enhed tændt i næsten 32 døgn.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Det betyder, at gaming kan være en betydelig post i ens husstands budget.</a:t>
            </a:r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15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387361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16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621830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17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67857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18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1539608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19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787664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22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584823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23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999597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24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563705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25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584823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26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6903835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Den samlede affaldsproduktion i Danmark var i 2023 ca. </a:t>
            </a:r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12,4 mio. ton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Selvom de specifikke, endelige tal for hele 2025 endnu ikke er fuldt opgjort i en samlet statistik, findes der detaljerede data for, hvordan mængderne fordeler sig pr. dansker og på tværs af de fraktioner, du ser på billedet.</a:t>
            </a:r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27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684875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Nye regler fra 2025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Fra 1. januar 2025 blev affaldssortering et fælles ansvar, hvor både virksomheder og husholdninger skal sortere i de samme 10 fraktioner (som ses på foregående slice, plus tekstiler). 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Dette forventes at øge mængden af indsamlet affald til genanvendelse, hvor EU-målet er en reel genanvendelsesgrad på </a:t>
            </a:r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55 % i 2025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C43C06-1DFB-4E61-9049-DA5275C0CE53}" type="slidenum">
              <a:rPr lang="da-DK" smtClean="0"/>
              <a:t>28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936799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Når man ser på </a:t>
            </a:r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transport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 forhold til </a:t>
            </a:r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bæredygtighed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og </a:t>
            </a:r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grøn omstilling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handler det grundlæggende om at minimere den miljøbelastning, der opstår, når varer og materialer flyttes unødigt.</a:t>
            </a:r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29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1483559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en bæredygtig tankegang er enhver transport, der kan undgås, en sejr for miljøet.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Det handler om at skabe en smartere sammenhæng mellem produktion og forbrug, så vi bruger færrest mulige ressourcer på blot at flytte ting fra A til B.</a:t>
            </a:r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30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655677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BBFE8-4F20-03CE-548C-D2A7BF37D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CD8E53F8-011D-A203-CA65-EC9FDB74AF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C8DFD202-D58E-A249-A8C4-2F991112AE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en bæredygtig tankegang er enhver transport, der kan undgås, en sejr for miljøet.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Det handler om at skabe en smartere sammenhæng mellem produktion og forbrug, så vi bruger færrest mulige ressourcer på blot at flytte ting fra A til B.</a:t>
            </a:r>
            <a:endParaRPr lang="da-DK" dirty="0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342FEDA4-E16D-C2AE-D62C-A05BA7FBCB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31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2434524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Inden for den grønne omstilling dækker </a:t>
            </a:r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forureningsspild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over enhver utilsigtet eller overflødig udledning af stoffer, der skader miljøet eller menneskers sundhed.</a:t>
            </a:r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32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38972817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Forurening som ressourcespild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et cirkulært perspektiv er forurening lig med </a:t>
            </a:r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mistet værdi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Når giftstoffer eller drivhusgasser ender i naturen, repræsenterer det råstoffer og energi, der er brugt forkert eller ikke er blevet udnyttet fuldt ud i produktionen.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De usynlige omkostninger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Forureningsspild fører til skjulte udgifter for både virksomheden og samfundet: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Oprydning og bøder: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Akutte uheld som olie- eller kemikaliespild kræver dyre indsatser og kan føre til juridisk ansvar.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Sundhed og natur: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Luft- og vandforurening belaster folkesundheden og ødelægger økosystemer, hvilket har langsigtede økonomiske konsekvenser.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Eksempler i produktionen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Emissioner: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Udslip fra skorstene eller transport, der ikke skaber værdi, men øger klimaaftrykket.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Kemikaliespild: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Utætheder i produktionsanlæg eller forkert håndtering af miljøfarlige stoffer, der siver ned i grundvandet eller ud i vandløb.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Affald: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Restprodukter fra industrien (f.eks. beton- eller tekstilproduktion), der ikke genanvendes, men ender som miljøbelastende spild.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Kort sagt: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At minimere forureningsspild handler om at gå fra en "brænd og smid væk"-økonomi til en model, hvor alle ressourcer holdes i kredsløb uden at belaste omgivelserne.</a:t>
            </a:r>
          </a:p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C43C06-1DFB-4E61-9049-DA5275C0CE53}" type="slidenum">
              <a:rPr lang="da-DK" smtClean="0"/>
              <a:t>33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77860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Traditionelle </a:t>
            </a:r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slipmidler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og </a:t>
            </a:r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skum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(f.eks. </a:t>
            </a:r>
            <a:r>
              <a:rPr lang="da-DK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polyurethan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har historisk set været store kilder til forureningsspild grundet deres indhold af kemikalier og drivhusgasser. I dag findes der dog mere bæredygtige alternativer, som understøtter den grønne omstilling</a:t>
            </a:r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C43C06-1DFB-4E61-9049-DA5275C0CE53}" type="slidenum">
              <a:rPr lang="da-DK" smtClean="0"/>
              <a:t>34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412517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et cirkulært perspektiv er forurening lig med </a:t>
            </a:r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mistet værdi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Når giftstoffer eller drivhusgasser ender i naturen, repræsenterer det råstoffer og energi, der er brugt forkert eller ikke er blevet udnyttet fuldt ud i produktionen.</a:t>
            </a:r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C43C06-1DFB-4E61-9049-DA5275C0CE53}" type="slidenum">
              <a:rPr lang="da-DK" smtClean="0"/>
              <a:t>35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8169114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Bæredygtige slipmidler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Slipmidler bruges i støbeforme for at få produkter til at slippe let. Bæredygtige fremskridt inkluderer: 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Vandbaserede midler: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Erstatter petroleumsbaserede opløsningsmidler, hvilket reducerer udledningen af flygtige organiske forbindelser (VOC) og forbedrer arbejdsmiljøet.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Biobaserede og nedbrydelige midler: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Fremstillet af planteolier eller vedvarende ressourcer, der nedbrydes naturligt i naturen i stedet for at ophobe sig som kemikaliespild. 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Bæredygtigt skum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Traditionel skumproduktion bruger ofte ozonlagsnedbrydende stoffer som drivmidler. Nye løsninger omfatter: 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Miljøvenlige drivmidler: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Overgang til f.eks. vand, kuldioxid (</a:t>
            </a:r>
          </a:p>
          <a:p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eller carbonhydrider med lavt klimaaftryk (GWP).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Bio-skum: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Udvikling af skum baseret på naturlige fibre (f.eks. bambus, </a:t>
            </a:r>
            <a:r>
              <a:rPr lang="da-DK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risskaller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eller træ), der er spiseligt eller biologisk nedbrydeligt.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Genanvendt skum: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Skum fremstillet af genbrugte plastmaterialer for at minimere ressourceforbrug og affald. </a:t>
            </a:r>
          </a:p>
          <a:p>
            <a:br>
              <a:rPr lang="da-DK" dirty="0"/>
            </a:br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C43C06-1DFB-4E61-9049-DA5275C0CE53}" type="slidenum">
              <a:rPr lang="da-DK" smtClean="0"/>
              <a:t>36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3149153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BBA99F-4234-0847-9FB9-256FEB3E3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82DE14FC-6A9B-39FF-5C57-9BD14FCB3B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73E6C079-AED9-662E-2359-94E76C15CE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Denne spildtype handler om </a:t>
            </a:r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unødigt brug af plads og arealer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som:</a:t>
            </a:r>
          </a:p>
          <a:p>
            <a:pPr fontAlgn="t"/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belaster miljøet</a:t>
            </a:r>
          </a:p>
          <a:p>
            <a:pPr fontAlgn="t"/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kræver mere energi og flere ressourcer</a:t>
            </a:r>
          </a:p>
          <a:p>
            <a:pPr fontAlgn="t"/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giver større indgreb i naturen end nødvendigt</a:t>
            </a:r>
          </a:p>
          <a:p>
            <a:pPr fontAlgn="t"/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Kort sagt:</a:t>
            </a:r>
            <a:b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👉 </a:t>
            </a:r>
            <a:r>
              <a:rPr lang="da-DK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Når vi bruger mere plads, bygninger eller areal end der er behov for, er det grønt spild.</a:t>
            </a:r>
            <a:endParaRPr lang="da-DK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da-DK" dirty="0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87872354-2628-117A-D9CF-AA03E111D7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37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5852621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38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0718824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Bygningen som aktive energiforbrugere: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Billedet viser, hvordan husholdninger ("På landet" og "El") både trækker strøm fra elnettet til elbiler og varmepumper, men også er koblet på fjernvarmen. Det understreger, at bæredygtigt byggeri i dag handler om </a:t>
            </a:r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intelligent integration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 det samlede net.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Fra spildvarme til ressource: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Bemærk hvordan industriens overskudsvarme og kraftvarmeværker fødes direkte ind i fjernvarmenettene. For byggeriet betyder det, at valget af opvarmningskilde er afgørende for bygningens samlede CO2-regnskab.</a:t>
            </a:r>
          </a:p>
          <a:p>
            <a:r>
              <a:rPr lang="da-DK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Cirkulær ressourceudnyttelse: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Illustrationen binder biologisk affald (BIO) sammen med energiproduktion (Biogas). Det taler direkte ind </a:t>
            </a:r>
            <a:r>
              <a:rPr lang="da-DK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denne </a:t>
            </a:r>
            <a:r>
              <a:rPr lang="da-DK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præsentation om affaldssortering: Det, vi sorterer i husholdningen, bliver til den energi, der opvarmer vores huse og driver vores transport.</a:t>
            </a:r>
          </a:p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E18904-D2B1-4896-83F8-1BB976CEBD63}" type="slidenum">
              <a:rPr lang="da-DK" smtClean="0"/>
              <a:t>39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381816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32308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25010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077267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425743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479348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87091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60979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32892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2434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sk 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664636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044054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75803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vnek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48985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9199282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nner med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829430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938642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915891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32773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F2C8C22-8500-4A25-B0B2-A73B9ADE39DD}" type="datetimeFigureOut">
              <a:rPr lang="da-DK" smtClean="0"/>
              <a:t>15-04-2026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5C014A4-CD9B-4292-A4F9-E57170CBD8F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24034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3" r:id="rId7"/>
    <p:sldLayoutId id="2147484034" r:id="rId8"/>
    <p:sldLayoutId id="2147484035" r:id="rId9"/>
    <p:sldLayoutId id="2147484036" r:id="rId10"/>
    <p:sldLayoutId id="2147484037" r:id="rId11"/>
    <p:sldLayoutId id="2147484038" r:id="rId12"/>
    <p:sldLayoutId id="2147484039" r:id="rId13"/>
    <p:sldLayoutId id="2147484040" r:id="rId14"/>
    <p:sldLayoutId id="2147484041" r:id="rId15"/>
    <p:sldLayoutId id="2147484042" r:id="rId16"/>
    <p:sldLayoutId id="2147484043" r:id="rId17"/>
    <p:sldLayoutId id="2147484044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7.jpg"/><Relationship Id="rId7" Type="http://schemas.openxmlformats.org/officeDocument/2006/relationships/hyperlink" Target="https://pxhere.com/sv/photo/234446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hyperlink" Target="https://pxhere.com/en/photo/924143" TargetMode="External"/><Relationship Id="rId9" Type="http://schemas.openxmlformats.org/officeDocument/2006/relationships/hyperlink" Target="https://pxhere.com/da/photo/1223310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7" Type="http://schemas.openxmlformats.org/officeDocument/2006/relationships/image" Target="../media/image35.gi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759E67A1-A081-41B6-BFA3-46492D86D5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756521"/>
            <a:ext cx="9144000" cy="2506560"/>
          </a:xfrm>
        </p:spPr>
        <p:txBody>
          <a:bodyPr>
            <a:normAutofit/>
          </a:bodyPr>
          <a:lstStyle/>
          <a:p>
            <a:r>
              <a:rPr lang="da-DK" dirty="0"/>
              <a:t>Grøn Grunddannelse </a:t>
            </a:r>
            <a:br>
              <a:rPr lang="da-DK" dirty="0"/>
            </a:br>
            <a:r>
              <a:rPr lang="da-DK" dirty="0"/>
              <a:t>Elektrikeruddannelsen GF2</a:t>
            </a:r>
            <a:br>
              <a:rPr lang="da-DK" dirty="0"/>
            </a:br>
            <a:endParaRPr lang="da-DK" dirty="0"/>
          </a:p>
        </p:txBody>
      </p:sp>
      <p:pic>
        <p:nvPicPr>
          <p:cNvPr id="8" name="Billede 7" descr="Et billede, der indeholder tekst, Font/skrifttype, Grafik, grafisk design&#10;&#10;Automatisk genereret beskrivelse">
            <a:extLst>
              <a:ext uri="{FF2B5EF4-FFF2-40B4-BE49-F238E27FC236}">
                <a16:creationId xmlns:a16="http://schemas.microsoft.com/office/drawing/2014/main" id="{7016CA8F-F7D7-A2B3-1F0E-C14A45F361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6880" y="375341"/>
            <a:ext cx="1654175" cy="502920"/>
          </a:xfrm>
          <a:prstGeom prst="rect">
            <a:avLst/>
          </a:prstGeom>
        </p:spPr>
      </p:pic>
      <p:pic>
        <p:nvPicPr>
          <p:cNvPr id="10" name="Billede 9">
            <a:extLst>
              <a:ext uri="{FF2B5EF4-FFF2-40B4-BE49-F238E27FC236}">
                <a16:creationId xmlns:a16="http://schemas.microsoft.com/office/drawing/2014/main" id="{4A915486-1766-DD67-6087-70E6B26C3E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7929" y="6146372"/>
            <a:ext cx="2152075" cy="426757"/>
          </a:xfrm>
          <a:prstGeom prst="rect">
            <a:avLst/>
          </a:prstGeom>
        </p:spPr>
      </p:pic>
      <p:pic>
        <p:nvPicPr>
          <p:cNvPr id="12" name="Billede 11">
            <a:extLst>
              <a:ext uri="{FF2B5EF4-FFF2-40B4-BE49-F238E27FC236}">
                <a16:creationId xmlns:a16="http://schemas.microsoft.com/office/drawing/2014/main" id="{7F868768-8892-F014-7015-0B87B8DD62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03385" y="6067117"/>
            <a:ext cx="792549" cy="506012"/>
          </a:xfrm>
          <a:prstGeom prst="rect">
            <a:avLst/>
          </a:prstGeom>
        </p:spPr>
      </p:pic>
      <p:sp>
        <p:nvSpPr>
          <p:cNvPr id="15" name="Rektangel 14">
            <a:extLst>
              <a:ext uri="{FF2B5EF4-FFF2-40B4-BE49-F238E27FC236}">
                <a16:creationId xmlns:a16="http://schemas.microsoft.com/office/drawing/2014/main" id="{866DD3F6-1700-9DDD-D0F3-853FD7A5F510}"/>
              </a:ext>
            </a:extLst>
          </p:cNvPr>
          <p:cNvSpPr/>
          <p:nvPr/>
        </p:nvSpPr>
        <p:spPr>
          <a:xfrm>
            <a:off x="171996" y="5866656"/>
            <a:ext cx="4498854" cy="80599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a-DK" dirty="0"/>
              <a:t>Materialet er udviklet af </a:t>
            </a:r>
          </a:p>
          <a:p>
            <a:pPr algn="ctr"/>
            <a:r>
              <a:rPr lang="da-DK" dirty="0"/>
              <a:t>Niels Wihlborg Andersen</a:t>
            </a:r>
          </a:p>
          <a:p>
            <a:pPr algn="ctr"/>
            <a:r>
              <a:rPr lang="da-DK" dirty="0"/>
              <a:t>EUC Syd, 2026  </a:t>
            </a:r>
          </a:p>
        </p:txBody>
      </p:sp>
    </p:spTree>
    <p:extLst>
      <p:ext uri="{BB962C8B-B14F-4D97-AF65-F5344CB8AC3E}">
        <p14:creationId xmlns:p14="http://schemas.microsoft.com/office/powerpoint/2010/main" val="231341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106616" y="139786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tint val="96000"/>
                  <a:shade val="100000"/>
                  <a:hueMod val="270000"/>
                  <a:satMod val="200000"/>
                  <a:lumMod val="128000"/>
                </a:schemeClr>
              </a:gs>
              <a:gs pos="50000">
                <a:schemeClr val="bg2">
                  <a:shade val="100000"/>
                  <a:hueMod val="100000"/>
                  <a:satMod val="110000"/>
                  <a:lumMod val="130000"/>
                </a:schemeClr>
              </a:gs>
              <a:gs pos="100000">
                <a:schemeClr val="bg2">
                  <a:shade val="78000"/>
                  <a:hueMod val="44000"/>
                  <a:satMod val="200000"/>
                  <a:lumMod val="69000"/>
                </a:schemeClr>
              </a:gs>
            </a:gsLst>
            <a:lin ang="252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5C08E7B1-D24B-4E6F-B60E-7839090F41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739" y="300663"/>
            <a:ext cx="9613291" cy="4994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33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/>
        </p:nvSpPr>
        <p:spPr>
          <a:xfrm>
            <a:off x="0" y="13536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05174" y="561383"/>
            <a:ext cx="9144000" cy="614329"/>
          </a:xfrm>
        </p:spPr>
        <p:txBody>
          <a:bodyPr anchor="t">
            <a:noAutofit/>
          </a:bodyPr>
          <a:lstStyle/>
          <a:p>
            <a:pPr algn="l"/>
            <a:r>
              <a:rPr lang="da-DK" sz="3700" b="1" dirty="0">
                <a:latin typeface="Raleway Medium" panose="020B0603030101060003"/>
                <a:ea typeface="Raleway Black" charset="0"/>
                <a:cs typeface="Raleway Black" charset="0"/>
              </a:rPr>
              <a:t>Bæredygtighed. Hvad er det?</a:t>
            </a:r>
            <a:br>
              <a:rPr lang="da-DK" sz="3700" b="1" dirty="0">
                <a:solidFill>
                  <a:srgbClr val="0A1950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br>
              <a:rPr lang="da-DK" sz="3700" b="1" dirty="0">
                <a:solidFill>
                  <a:srgbClr val="0A1950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endParaRPr lang="da-DK" sz="3700" b="1" dirty="0">
              <a:solidFill>
                <a:srgbClr val="0A1950"/>
              </a:solidFill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1F6672EA-84FF-40F1-A1B3-5D4CDC2F2F77}"/>
              </a:ext>
            </a:extLst>
          </p:cNvPr>
          <p:cNvSpPr txBox="1"/>
          <p:nvPr/>
        </p:nvSpPr>
        <p:spPr>
          <a:xfrm>
            <a:off x="812800" y="1449493"/>
            <a:ext cx="1085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4" name="Tekstfelt 3">
            <a:extLst>
              <a:ext uri="{FF2B5EF4-FFF2-40B4-BE49-F238E27FC236}">
                <a16:creationId xmlns:a16="http://schemas.microsoft.com/office/drawing/2014/main" id="{97A74655-07AE-432E-AD60-E6C8EF230F8E}"/>
              </a:ext>
            </a:extLst>
          </p:cNvPr>
          <p:cNvSpPr txBox="1"/>
          <p:nvPr/>
        </p:nvSpPr>
        <p:spPr>
          <a:xfrm>
            <a:off x="676476" y="1291378"/>
            <a:ext cx="1062457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/>
              <a:t>Bæredygtighed er allerede et lidt fortærsket begreb, alle snakker om det, men ingen gør rigtigt noget. Det koster jo.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/>
              <a:t>Ifølge Brundtland rapporten fra 1987 defineres bæredygtig udvikling som ”en udvikling, der opfylder de nuværende behov, uden at bringe fremtidige generationers muligheder for at opfylde deres behov i fare.”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/>
              <a:t>Irokeserne brugte bæredygtighed lang tid før den vestlige verden. De pålagde deres høvdinge at  de altid skal overveje virkningerne af deres handlinger for fremtidens efterkommere i syvende led.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/>
              <a:t>FN har udviklet 17 verdensmål for bæredygtighed på mange forskellige parametre. Min holdning til dem er at der ofte går lidt greenwashing i det. Jamen vi overholder jo allerede 4 af de 17 mål. Er det nok? Ofte syntes jeg de bliver tolket på og tilpasset lidt. (</a:t>
            </a:r>
            <a:r>
              <a:rPr lang="da-DK" dirty="0" err="1"/>
              <a:t>F.eks</a:t>
            </a:r>
            <a:r>
              <a:rPr lang="da-DK" dirty="0"/>
              <a:t> er der eksempler på skoler der kigger på de 17 verdensmål og siger ”hvad gør vi i forvejen”).</a:t>
            </a:r>
          </a:p>
          <a:p>
            <a:endParaRPr lang="da-DK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/>
              <a:t>Skal bæredygtighed være ”hug en hæl og klip en tå”? Hvornår er vi i mål? Er det nok?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417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05174" y="561383"/>
            <a:ext cx="9144000" cy="614329"/>
          </a:xfrm>
        </p:spPr>
        <p:txBody>
          <a:bodyPr anchor="t">
            <a:noAutofit/>
          </a:bodyPr>
          <a:lstStyle/>
          <a:p>
            <a:pPr algn="l"/>
            <a:r>
              <a:rPr lang="da-DK" sz="3700" b="1" dirty="0">
                <a:latin typeface="Raleway Medium" panose="020B0603030101060003"/>
                <a:ea typeface="Raleway Black" charset="0"/>
                <a:cs typeface="Raleway Black" charset="0"/>
              </a:rPr>
              <a:t>S.Ø.M  </a:t>
            </a:r>
            <a:br>
              <a:rPr lang="da-DK" sz="3700" b="1" dirty="0">
                <a:solidFill>
                  <a:schemeClr val="bg1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br>
              <a:rPr lang="da-DK" sz="3700" b="1" dirty="0">
                <a:solidFill>
                  <a:srgbClr val="0A1950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br>
              <a:rPr lang="da-DK" sz="3700" b="1" dirty="0">
                <a:solidFill>
                  <a:srgbClr val="0A1950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endParaRPr lang="da-DK" sz="3700" b="1" dirty="0">
              <a:solidFill>
                <a:srgbClr val="0A1950"/>
              </a:solidFill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1F6672EA-84FF-40F1-A1B3-5D4CDC2F2F77}"/>
              </a:ext>
            </a:extLst>
          </p:cNvPr>
          <p:cNvSpPr txBox="1"/>
          <p:nvPr/>
        </p:nvSpPr>
        <p:spPr>
          <a:xfrm>
            <a:off x="812800" y="1449493"/>
            <a:ext cx="1085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bg1"/>
              </a:solidFill>
            </a:endParaRPr>
          </a:p>
        </p:txBody>
      </p:sp>
      <p:pic>
        <p:nvPicPr>
          <p:cNvPr id="2050" name="Picture 2" descr="Bæredygtighed &amp; De 3 bundlinjer - C4">
            <a:extLst>
              <a:ext uri="{FF2B5EF4-FFF2-40B4-BE49-F238E27FC236}">
                <a16:creationId xmlns:a16="http://schemas.microsoft.com/office/drawing/2014/main" id="{A706633B-E675-488C-B9ED-707C7BA90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272" y="1349372"/>
            <a:ext cx="3913915" cy="3913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5028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8" name="Billede 7">
            <a:extLst>
              <a:ext uri="{FF2B5EF4-FFF2-40B4-BE49-F238E27FC236}">
                <a16:creationId xmlns:a16="http://schemas.microsoft.com/office/drawing/2014/main" id="{B70E2221-7977-3227-D57D-DA56EDF437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9402" y="509287"/>
            <a:ext cx="7997777" cy="533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291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12800" y="218181"/>
            <a:ext cx="9855200" cy="1094422"/>
          </a:xfrm>
        </p:spPr>
        <p:txBody>
          <a:bodyPr anchor="t">
            <a:noAutofit/>
          </a:bodyPr>
          <a:lstStyle/>
          <a:p>
            <a:pPr algn="l"/>
            <a:r>
              <a:rPr lang="da-DK" sz="3700" b="1" dirty="0">
                <a:latin typeface="Raleway Medium" panose="020B0603030101060003"/>
                <a:ea typeface="Raleway Black" charset="0"/>
                <a:cs typeface="Raleway Black" charset="0"/>
              </a:rPr>
              <a:t>Danmark er et lille land. Hvad kan vi gøre? </a:t>
            </a:r>
            <a:br>
              <a:rPr lang="da-DK" sz="3700" b="1" dirty="0">
                <a:latin typeface="Raleway Medium" panose="020B0603030101060003"/>
                <a:ea typeface="Raleway Black" charset="0"/>
                <a:cs typeface="Raleway Black" charset="0"/>
              </a:rPr>
            </a:br>
            <a:br>
              <a:rPr lang="da-DK" sz="3700" b="1" dirty="0">
                <a:latin typeface="Raleway Medium" panose="020B0603030101060003"/>
                <a:ea typeface="Raleway Black" charset="0"/>
                <a:cs typeface="Raleway Black" charset="0"/>
              </a:rPr>
            </a:br>
            <a:br>
              <a:rPr lang="da-DK" sz="3700" b="1" dirty="0">
                <a:latin typeface="Raleway Medium" panose="020B0603030101060003"/>
                <a:ea typeface="Raleway Black" charset="0"/>
                <a:cs typeface="Raleway Black" charset="0"/>
              </a:rPr>
            </a:br>
            <a:endParaRPr lang="da-DK" sz="3700" b="1" dirty="0"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1F6672EA-84FF-40F1-A1B3-5D4CDC2F2F77}"/>
              </a:ext>
            </a:extLst>
          </p:cNvPr>
          <p:cNvSpPr txBox="1"/>
          <p:nvPr/>
        </p:nvSpPr>
        <p:spPr>
          <a:xfrm>
            <a:off x="812800" y="1449493"/>
            <a:ext cx="1085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bg1"/>
              </a:solidFill>
            </a:endParaRPr>
          </a:p>
        </p:txBody>
      </p:sp>
      <p:pic>
        <p:nvPicPr>
          <p:cNvPr id="1026" name="Picture 2" descr="Country Overshoot Days 2026 - Earth Overshoot Day">
            <a:extLst>
              <a:ext uri="{FF2B5EF4-FFF2-40B4-BE49-F238E27FC236}">
                <a16:creationId xmlns:a16="http://schemas.microsoft.com/office/drawing/2014/main" id="{C4399B9A-6D00-F2A1-E31E-BCECC893B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89" y="1312603"/>
            <a:ext cx="6795100" cy="5481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080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05174" y="561383"/>
            <a:ext cx="9144000" cy="614329"/>
          </a:xfrm>
        </p:spPr>
        <p:txBody>
          <a:bodyPr anchor="t">
            <a:noAutofit/>
          </a:bodyPr>
          <a:lstStyle/>
          <a:p>
            <a:pPr algn="l"/>
            <a:r>
              <a:rPr lang="da-DK" sz="3700" b="1" dirty="0">
                <a:latin typeface="Raleway Medium" panose="020B0603030101060003"/>
                <a:ea typeface="Raleway Black" charset="0"/>
                <a:cs typeface="Raleway Black" charset="0"/>
              </a:rPr>
              <a:t> Forkortelser man glemmer</a:t>
            </a: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1F6672EA-84FF-40F1-A1B3-5D4CDC2F2F77}"/>
              </a:ext>
            </a:extLst>
          </p:cNvPr>
          <p:cNvSpPr txBox="1"/>
          <p:nvPr/>
        </p:nvSpPr>
        <p:spPr>
          <a:xfrm>
            <a:off x="705174" y="1175712"/>
            <a:ext cx="108508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/>
              <a:t>LCA – Life </a:t>
            </a:r>
            <a:r>
              <a:rPr lang="da-DK" dirty="0" err="1"/>
              <a:t>Cycle</a:t>
            </a:r>
            <a:r>
              <a:rPr lang="da-DK" dirty="0"/>
              <a:t> </a:t>
            </a:r>
            <a:r>
              <a:rPr lang="da-DK" dirty="0" err="1"/>
              <a:t>Assessment</a:t>
            </a:r>
            <a:endParaRPr lang="da-DK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/>
              <a:t>EPD – </a:t>
            </a:r>
            <a:r>
              <a:rPr lang="da-DK" dirty="0" err="1"/>
              <a:t>Enviromental</a:t>
            </a:r>
            <a:r>
              <a:rPr lang="da-DK" dirty="0"/>
              <a:t> Product </a:t>
            </a:r>
            <a:r>
              <a:rPr lang="da-DK" dirty="0" err="1"/>
              <a:t>Declaration</a:t>
            </a:r>
            <a:r>
              <a:rPr lang="da-DK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/>
              <a:t>DGNB – Dansk bæredygtighedsstandard.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bg1"/>
              </a:solidFill>
            </a:endParaRPr>
          </a:p>
          <a:p>
            <a:endParaRPr lang="da-DK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bg1"/>
              </a:solidFill>
            </a:endParaRPr>
          </a:p>
        </p:txBody>
      </p:sp>
      <p:pic>
        <p:nvPicPr>
          <p:cNvPr id="7" name="Billede 6">
            <a:extLst>
              <a:ext uri="{FF2B5EF4-FFF2-40B4-BE49-F238E27FC236}">
                <a16:creationId xmlns:a16="http://schemas.microsoft.com/office/drawing/2014/main" id="{33528B99-E81A-4FA8-8E06-A8B23E865C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50" y="2191374"/>
            <a:ext cx="6788257" cy="387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7670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3761" y="109971"/>
            <a:ext cx="9144000" cy="614329"/>
          </a:xfrm>
        </p:spPr>
        <p:txBody>
          <a:bodyPr anchor="t">
            <a:noAutofit/>
          </a:bodyPr>
          <a:lstStyle/>
          <a:p>
            <a:pPr algn="l"/>
            <a:r>
              <a:rPr lang="da-DK" sz="3700" b="1" dirty="0">
                <a:latin typeface="Raleway Medium" panose="020B0603030101060003"/>
                <a:ea typeface="Raleway Black" charset="0"/>
                <a:cs typeface="Raleway Black" charset="0"/>
              </a:rPr>
              <a:t>Det skal med i en LCA</a:t>
            </a:r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2120F356-5A4A-449B-B7D1-E341D0E93F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38" y="724299"/>
            <a:ext cx="4795581" cy="5141289"/>
          </a:xfrm>
          <a:prstGeom prst="rect">
            <a:avLst/>
          </a:prstGeom>
        </p:spPr>
      </p:pic>
      <p:pic>
        <p:nvPicPr>
          <p:cNvPr id="11" name="Billede 10">
            <a:extLst>
              <a:ext uri="{FF2B5EF4-FFF2-40B4-BE49-F238E27FC236}">
                <a16:creationId xmlns:a16="http://schemas.microsoft.com/office/drawing/2014/main" id="{CA00FB92-39C0-43E2-B670-AD18D37DBA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61" y="724300"/>
            <a:ext cx="6364816" cy="5141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899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/>
        </p:nvSpPr>
        <p:spPr>
          <a:xfrm>
            <a:off x="0" y="-55001"/>
            <a:ext cx="12192000" cy="69794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da-DK" dirty="0">
                <a:solidFill>
                  <a:schemeClr val="tx1"/>
                </a:solidFill>
              </a:rPr>
              <a:t>Livsfaserne i en EPD</a:t>
            </a:r>
          </a:p>
          <a:p>
            <a:pPr lvl="1"/>
            <a:r>
              <a:rPr lang="da-DK" dirty="0">
                <a:solidFill>
                  <a:schemeClr val="tx1"/>
                </a:solidFill>
              </a:rPr>
              <a:t>I hver enkelt EPD defineres systemgrænserne for de forskellige livsfaser. Der er fem faser: produktfasen, byggeprocesfasen, brugsfasen, endt levetid samt potentiale for genbrug, genvinding eller genanvendelse. Der refereres til de fem faser ved hjælp af bogstaver. Faserne omfatter ofte af et antal underordnede faktorer.</a:t>
            </a:r>
          </a:p>
          <a:p>
            <a:pPr lvl="1"/>
            <a:r>
              <a:rPr lang="da-DK" dirty="0">
                <a:solidFill>
                  <a:schemeClr val="tx1"/>
                </a:solidFill>
              </a:rPr>
              <a:t>EPD-livscyklusfaserne er følgende:</a:t>
            </a:r>
          </a:p>
          <a:p>
            <a:pPr lvl="1"/>
            <a:r>
              <a:rPr lang="da-DK" dirty="0">
                <a:solidFill>
                  <a:schemeClr val="tx1"/>
                </a:solidFill>
              </a:rPr>
              <a:t>Produktfasen (A1-A3) omhandler virkningerne af tilvejebringelsen af råmaterialer, transporten til produktionsstedet og fremstillingsfasen.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/>
                </a:solidFill>
              </a:rPr>
              <a:t>Det handler grundlæggende om, hvad der sker i forsyningskæden "fra vugge til port".</a:t>
            </a:r>
          </a:p>
          <a:p>
            <a:pPr lvl="1"/>
            <a:r>
              <a:rPr lang="da-DK" dirty="0">
                <a:solidFill>
                  <a:schemeClr val="tx1"/>
                </a:solidFill>
              </a:rPr>
              <a:t>Byggeprocesfasen (A4-A5) begynder, når materialet forlader produktionsstedet og transporteres til byggepladsen.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/>
                </a:solidFill>
              </a:rPr>
              <a:t>Denne fase omhandler virkningerne af transporten til pladsen samt byggeprocessen på pladsen.</a:t>
            </a:r>
          </a:p>
          <a:p>
            <a:pPr lvl="1"/>
            <a:r>
              <a:rPr lang="da-DK" dirty="0">
                <a:solidFill>
                  <a:schemeClr val="tx1"/>
                </a:solidFill>
              </a:rPr>
              <a:t>Brugsfasen (B1-B7) omhandler miljøpåvirkningen i den periode, hvor produktet er i brug. Det omfatter emissioner ved brug, vedligeholdelse, forventede reparationer eller udskiftninger samt et eventuelt energi- og vandforbrug ved drift.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dirty="0">
                <a:solidFill>
                  <a:schemeClr val="tx1"/>
                </a:solidFill>
              </a:rPr>
              <a:t>Fasen endt levetid (C1-C4) omhandler virkningerne af demontering eller nedrivning, transport til affaldsbehandling samt eventuelle genvindings- eller bortskaffelsesprocesser.</a:t>
            </a:r>
          </a:p>
          <a:p>
            <a:pPr lvl="1"/>
            <a:r>
              <a:rPr lang="da-DK" dirty="0">
                <a:solidFill>
                  <a:schemeClr val="tx1"/>
                </a:solidFill>
              </a:rPr>
              <a:t>I </a:t>
            </a:r>
            <a:r>
              <a:rPr lang="da-DK" dirty="0" err="1">
                <a:solidFill>
                  <a:schemeClr val="tx1"/>
                </a:solidFill>
              </a:rPr>
              <a:t>EPD'en</a:t>
            </a:r>
            <a:r>
              <a:rPr lang="da-DK" dirty="0">
                <a:solidFill>
                  <a:schemeClr val="tx1"/>
                </a:solidFill>
              </a:rPr>
              <a:t> finder du også oplysninger om potentialet for genbrug, genvinding eller genanvendelse (D).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05174" y="561383"/>
            <a:ext cx="9144000" cy="614329"/>
          </a:xfrm>
        </p:spPr>
        <p:txBody>
          <a:bodyPr anchor="t">
            <a:noAutofit/>
          </a:bodyPr>
          <a:lstStyle/>
          <a:p>
            <a:pPr algn="l"/>
            <a:br>
              <a:rPr lang="da-DK" sz="3700" b="1" dirty="0">
                <a:solidFill>
                  <a:srgbClr val="0A1950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br>
              <a:rPr lang="da-DK" sz="3700" b="1" dirty="0">
                <a:solidFill>
                  <a:srgbClr val="0A1950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endParaRPr lang="da-DK" sz="3700" b="1" dirty="0">
              <a:solidFill>
                <a:srgbClr val="0A1950"/>
              </a:solidFill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A293FA56-A1EE-4BA8-934A-45D6BC1D9546}"/>
              </a:ext>
            </a:extLst>
          </p:cNvPr>
          <p:cNvSpPr txBox="1"/>
          <p:nvPr/>
        </p:nvSpPr>
        <p:spPr>
          <a:xfrm>
            <a:off x="609599" y="505361"/>
            <a:ext cx="61590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600" dirty="0">
                <a:solidFill>
                  <a:schemeClr val="bg1"/>
                </a:solidFill>
                <a:latin typeface="Raleway"/>
              </a:rPr>
              <a:t>EPD Definition </a:t>
            </a:r>
          </a:p>
          <a:p>
            <a:endParaRPr lang="da-DK" sz="3600" dirty="0">
              <a:solidFill>
                <a:schemeClr val="bg1"/>
              </a:solidFill>
              <a:latin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605756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/>
        </p:nvSpPr>
        <p:spPr>
          <a:xfrm>
            <a:off x="0" y="-64416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05174" y="561383"/>
            <a:ext cx="9144000" cy="614329"/>
          </a:xfrm>
        </p:spPr>
        <p:txBody>
          <a:bodyPr anchor="t">
            <a:noAutofit/>
          </a:bodyPr>
          <a:lstStyle/>
          <a:p>
            <a:pPr algn="l"/>
            <a:br>
              <a:rPr lang="da-DK" sz="3700" b="1" dirty="0">
                <a:solidFill>
                  <a:srgbClr val="0A1950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br>
              <a:rPr lang="da-DK" sz="3700" b="1" dirty="0">
                <a:solidFill>
                  <a:srgbClr val="0A1950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endParaRPr lang="da-DK" sz="3700" b="1" dirty="0">
              <a:solidFill>
                <a:srgbClr val="0A1950"/>
              </a:solidFill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A293FA56-A1EE-4BA8-934A-45D6BC1D9546}"/>
              </a:ext>
            </a:extLst>
          </p:cNvPr>
          <p:cNvSpPr txBox="1"/>
          <p:nvPr/>
        </p:nvSpPr>
        <p:spPr>
          <a:xfrm>
            <a:off x="2006335" y="42161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600" dirty="0">
                <a:latin typeface="Raleway"/>
              </a:rPr>
              <a:t>Et eksempel på EPD i El-branchen</a:t>
            </a:r>
          </a:p>
          <a:p>
            <a:endParaRPr lang="da-DK" sz="3600" dirty="0">
              <a:latin typeface="Raleway"/>
            </a:endParaRPr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AF170821-E0B0-4BA5-A5A4-AB4D18914E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174" y="1634040"/>
            <a:ext cx="4202185" cy="4202185"/>
          </a:xfrm>
          <a:prstGeom prst="rect">
            <a:avLst/>
          </a:prstGeom>
        </p:spPr>
      </p:pic>
      <p:pic>
        <p:nvPicPr>
          <p:cNvPr id="11" name="Billede 10">
            <a:extLst>
              <a:ext uri="{FF2B5EF4-FFF2-40B4-BE49-F238E27FC236}">
                <a16:creationId xmlns:a16="http://schemas.microsoft.com/office/drawing/2014/main" id="{B464F856-49D2-49B5-BB71-61D7B8733E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187" y="1683401"/>
            <a:ext cx="6883400" cy="723658"/>
          </a:xfrm>
          <a:prstGeom prst="rect">
            <a:avLst/>
          </a:prstGeom>
        </p:spPr>
      </p:pic>
      <p:sp>
        <p:nvSpPr>
          <p:cNvPr id="12" name="Tekstfelt 11">
            <a:extLst>
              <a:ext uri="{FF2B5EF4-FFF2-40B4-BE49-F238E27FC236}">
                <a16:creationId xmlns:a16="http://schemas.microsoft.com/office/drawing/2014/main" id="{F470ED6E-4B0D-4FB5-B5E3-AA700475E121}"/>
              </a:ext>
            </a:extLst>
          </p:cNvPr>
          <p:cNvSpPr txBox="1"/>
          <p:nvPr/>
        </p:nvSpPr>
        <p:spPr>
          <a:xfrm>
            <a:off x="5277174" y="2755900"/>
            <a:ext cx="6381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Svarende til 0,6424 </a:t>
            </a:r>
            <a:r>
              <a:rPr lang="da-DK" dirty="0" err="1"/>
              <a:t>kgc</a:t>
            </a:r>
            <a:r>
              <a:rPr lang="da-DK" dirty="0"/>
              <a:t> o2eq per meter 3 x 1.5 </a:t>
            </a:r>
          </a:p>
        </p:txBody>
      </p:sp>
    </p:spTree>
    <p:extLst>
      <p:ext uri="{BB962C8B-B14F-4D97-AF65-F5344CB8AC3E}">
        <p14:creationId xmlns:p14="http://schemas.microsoft.com/office/powerpoint/2010/main" val="13430587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7" name="Billede 6">
            <a:extLst>
              <a:ext uri="{FF2B5EF4-FFF2-40B4-BE49-F238E27FC236}">
                <a16:creationId xmlns:a16="http://schemas.microsoft.com/office/drawing/2014/main" id="{19D8B8CC-B153-46F0-922E-9A8F715AF7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700" y="570229"/>
            <a:ext cx="7835900" cy="5424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417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759E67A1-A081-41B6-BFA3-46492D86D5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756521"/>
            <a:ext cx="9144000" cy="2387600"/>
          </a:xfrm>
        </p:spPr>
        <p:txBody>
          <a:bodyPr>
            <a:normAutofit/>
          </a:bodyPr>
          <a:lstStyle/>
          <a:p>
            <a:r>
              <a:rPr lang="da-DK" dirty="0"/>
              <a:t>De 7 spildtyper</a:t>
            </a:r>
            <a:br>
              <a:rPr lang="da-DK" dirty="0"/>
            </a:br>
            <a:r>
              <a:rPr lang="da-DK" dirty="0"/>
              <a:t>1. Energispild</a:t>
            </a:r>
          </a:p>
        </p:txBody>
      </p:sp>
    </p:spTree>
    <p:extLst>
      <p:ext uri="{BB962C8B-B14F-4D97-AF65-F5344CB8AC3E}">
        <p14:creationId xmlns:p14="http://schemas.microsoft.com/office/powerpoint/2010/main" val="31709334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1028" name="Picture 4" descr="FLIR SI124-LD PLUS FLIR, Acoustic Camera, Ultrasonic Leak Detector, 0.3m to 130 m | Farnell Danmark">
            <a:extLst>
              <a:ext uri="{FF2B5EF4-FFF2-40B4-BE49-F238E27FC236}">
                <a16:creationId xmlns:a16="http://schemas.microsoft.com/office/drawing/2014/main" id="{3455CA8D-B6AA-74BF-81D6-72A5B62E5A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228" y="259387"/>
            <a:ext cx="4747054" cy="603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666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ekstfelt 1">
            <a:extLst>
              <a:ext uri="{FF2B5EF4-FFF2-40B4-BE49-F238E27FC236}">
                <a16:creationId xmlns:a16="http://schemas.microsoft.com/office/drawing/2014/main" id="{65A9B627-C5F7-43C6-82BC-BF5E4CF2DAE6}"/>
              </a:ext>
            </a:extLst>
          </p:cNvPr>
          <p:cNvSpPr txBox="1"/>
          <p:nvPr/>
        </p:nvSpPr>
        <p:spPr>
          <a:xfrm>
            <a:off x="597877" y="738554"/>
            <a:ext cx="8475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000" dirty="0">
                <a:solidFill>
                  <a:schemeClr val="bg1"/>
                </a:solidFill>
              </a:rPr>
              <a:t>Trykluftanlæg er en af de store energislugere på værkstedet</a:t>
            </a:r>
          </a:p>
        </p:txBody>
      </p:sp>
      <p:sp>
        <p:nvSpPr>
          <p:cNvPr id="5" name="Tekstfelt 4">
            <a:extLst>
              <a:ext uri="{FF2B5EF4-FFF2-40B4-BE49-F238E27FC236}">
                <a16:creationId xmlns:a16="http://schemas.microsoft.com/office/drawing/2014/main" id="{F075C0F7-BACD-4E5D-8A88-9C9FAD00F6A5}"/>
              </a:ext>
            </a:extLst>
          </p:cNvPr>
          <p:cNvSpPr txBox="1"/>
          <p:nvPr/>
        </p:nvSpPr>
        <p:spPr>
          <a:xfrm>
            <a:off x="597877" y="1474265"/>
            <a:ext cx="1099624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i="1" dirty="0">
                <a:latin typeface="Aptos" panose="020B0004020202020204" pitchFamily="34" charset="0"/>
              </a:rPr>
              <a:t>Hvis I har en kompressor med et tryk på 8 bar, og der er et hul på 1 mm i jeres trykluftsystem, har I et energispild på 2.880 kWh per år. Med en elpris på 1,6 kr./kWh giver det et samlet spild på 4.608 kr. </a:t>
            </a:r>
          </a:p>
          <a:p>
            <a:r>
              <a:rPr lang="da-DK" i="1" dirty="0">
                <a:latin typeface="Aptos" panose="020B0004020202020204" pitchFamily="34" charset="0"/>
              </a:rPr>
              <a:t>Utætheden betyder samtidig et CO2-udslip på ca. 1,5 tons CO2 om året.</a:t>
            </a:r>
          </a:p>
          <a:p>
            <a:r>
              <a:rPr lang="da-DK" i="1" dirty="0">
                <a:latin typeface="Aptos" panose="020B0004020202020204" pitchFamily="34" charset="0"/>
              </a:rPr>
              <a:t> </a:t>
            </a:r>
          </a:p>
          <a:p>
            <a:r>
              <a:rPr lang="da-DK" i="1" dirty="0">
                <a:latin typeface="Aptos" panose="020B0004020202020204" pitchFamily="34" charset="0"/>
              </a:rPr>
              <a:t>Et hul på 5 mm giver et energispild på 70.080 kWh om året.</a:t>
            </a:r>
          </a:p>
          <a:p>
            <a:r>
              <a:rPr lang="da-DK" i="1" dirty="0">
                <a:latin typeface="Aptos" panose="020B0004020202020204" pitchFamily="34" charset="0"/>
              </a:rPr>
              <a:t>Det bliver til 112.128 kr. og ca. 35 tons CO2.</a:t>
            </a:r>
          </a:p>
          <a:p>
            <a:r>
              <a:rPr lang="da-DK" i="1" dirty="0">
                <a:latin typeface="Aptos" panose="020B0004020202020204" pitchFamily="34" charset="0"/>
              </a:rPr>
              <a:t> </a:t>
            </a:r>
          </a:p>
          <a:p>
            <a:r>
              <a:rPr lang="da-DK" i="1" dirty="0">
                <a:latin typeface="Aptos" panose="020B0004020202020204" pitchFamily="34" charset="0"/>
              </a:rPr>
              <a:t>Et hul på 10 mm giver et energispild på 273.600 kWh om året. </a:t>
            </a:r>
          </a:p>
          <a:p>
            <a:r>
              <a:rPr lang="da-DK" i="1" dirty="0">
                <a:latin typeface="Aptos" panose="020B0004020202020204" pitchFamily="34" charset="0"/>
              </a:rPr>
              <a:t>Det bliver til 437.760 kr. og ca. 137 tons CO2.</a:t>
            </a:r>
          </a:p>
          <a:p>
            <a:endParaRPr lang="da-DK" i="1" dirty="0">
              <a:latin typeface="Aptos" panose="020B0004020202020204" pitchFamily="34" charset="0"/>
            </a:endParaRPr>
          </a:p>
          <a:p>
            <a:r>
              <a:rPr lang="da-DK" i="1" dirty="0">
                <a:latin typeface="Aptos" panose="020B0004020202020204" pitchFamily="34" charset="0"/>
              </a:rPr>
              <a:t>I et stort trykluftanlæg kan flere små utætheder omkring samlinger, koblinger og ventiler sagtens give en utæthed, der svarer til et hul på 10 mm.</a:t>
            </a:r>
          </a:p>
          <a:p>
            <a:endParaRPr lang="da-DK" i="1" dirty="0">
              <a:latin typeface="Aptos" panose="020B0004020202020204" pitchFamily="34" charset="0"/>
            </a:endParaRPr>
          </a:p>
          <a:p>
            <a:r>
              <a:rPr lang="da-DK" i="1" dirty="0">
                <a:latin typeface="Aptos" panose="020B0004020202020204" pitchFamily="34" charset="0"/>
              </a:rPr>
              <a:t>Sluk kompressoren når I går hjem – så sparer I ca. 8.000 kr. per år på energiregningen</a:t>
            </a:r>
            <a:r>
              <a:rPr lang="da-DK" i="1" dirty="0">
                <a:solidFill>
                  <a:schemeClr val="bg1"/>
                </a:solidFill>
                <a:latin typeface="Aptos" panose="020B00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24158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4A235E0D-623E-460D-957F-BF57B68791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10028"/>
            <a:ext cx="5553808" cy="4777154"/>
          </a:xfrm>
          <a:prstGeom prst="rect">
            <a:avLst/>
          </a:prstGeom>
        </p:spPr>
      </p:pic>
      <p:sp>
        <p:nvSpPr>
          <p:cNvPr id="7" name="Tekstfelt 6">
            <a:extLst>
              <a:ext uri="{FF2B5EF4-FFF2-40B4-BE49-F238E27FC236}">
                <a16:creationId xmlns:a16="http://schemas.microsoft.com/office/drawing/2014/main" id="{82895F56-80E0-4A2B-9C38-FE5CD5A6B831}"/>
              </a:ext>
            </a:extLst>
          </p:cNvPr>
          <p:cNvSpPr txBox="1"/>
          <p:nvPr/>
        </p:nvSpPr>
        <p:spPr>
          <a:xfrm>
            <a:off x="239655" y="510028"/>
            <a:ext cx="51698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i="1" dirty="0">
                <a:latin typeface="Aptos" panose="020B0004020202020204" pitchFamily="34" charset="0"/>
              </a:rPr>
              <a:t>4 timers spil i døgnet på high end gamer pc</a:t>
            </a:r>
          </a:p>
          <a:p>
            <a:endParaRPr lang="da-DK" dirty="0">
              <a:latin typeface="Aptos" panose="020B0004020202020204" pitchFamily="34" charset="0"/>
            </a:endParaRPr>
          </a:p>
          <a:p>
            <a:r>
              <a:rPr lang="da-DK" i="1" dirty="0">
                <a:latin typeface="Aptos" panose="020B0004020202020204" pitchFamily="34" charset="0"/>
              </a:rPr>
              <a:t>Effekt/Forbrug pr. time: 521,5 Watt / 521,5 Watt timer (Wh)</a:t>
            </a:r>
          </a:p>
          <a:p>
            <a:endParaRPr lang="da-DK" dirty="0">
              <a:latin typeface="Aptos" panose="020B0004020202020204" pitchFamily="34" charset="0"/>
            </a:endParaRPr>
          </a:p>
          <a:p>
            <a:r>
              <a:rPr lang="da-DK" i="1" dirty="0">
                <a:latin typeface="Aptos" panose="020B0004020202020204" pitchFamily="34" charset="0"/>
              </a:rPr>
              <a:t>Årligt forbrug: 761,39 KWh</a:t>
            </a:r>
            <a:endParaRPr lang="da-DK" dirty="0">
              <a:latin typeface="Aptos" panose="020B0004020202020204" pitchFamily="34" charset="0"/>
            </a:endParaRPr>
          </a:p>
          <a:p>
            <a:r>
              <a:rPr lang="da-DK" i="1" dirty="0">
                <a:latin typeface="Aptos" panose="020B0004020202020204" pitchFamily="34" charset="0"/>
              </a:rPr>
              <a:t>Elpris gens. 2025= 2,34 kr</a:t>
            </a:r>
            <a:r>
              <a:rPr lang="da-DK" dirty="0">
                <a:latin typeface="Aptos" panose="020B0004020202020204" pitchFamily="34" charset="0"/>
              </a:rPr>
              <a:t>.</a:t>
            </a:r>
          </a:p>
          <a:p>
            <a:r>
              <a:rPr lang="da-DK" i="1" dirty="0">
                <a:latin typeface="Aptos" panose="020B0004020202020204" pitchFamily="34" charset="0"/>
              </a:rPr>
              <a:t>761,36 KWh  x 2,34 </a:t>
            </a:r>
            <a:r>
              <a:rPr lang="da-DK" i="1" dirty="0" err="1">
                <a:latin typeface="Aptos" panose="020B0004020202020204" pitchFamily="34" charset="0"/>
              </a:rPr>
              <a:t>kr</a:t>
            </a:r>
            <a:r>
              <a:rPr lang="da-DK" i="1" dirty="0">
                <a:latin typeface="Aptos" panose="020B0004020202020204" pitchFamily="34" charset="0"/>
              </a:rPr>
              <a:t> =1781,58 </a:t>
            </a:r>
            <a:r>
              <a:rPr lang="da-DK" i="1" dirty="0" err="1">
                <a:latin typeface="Aptos" panose="020B0004020202020204" pitchFamily="34" charset="0"/>
              </a:rPr>
              <a:t>kr</a:t>
            </a:r>
            <a:endParaRPr lang="da-DK" i="1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010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25462" y="-392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5D9AF043-A333-472E-B744-8ED2CEF00A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009" y="903658"/>
            <a:ext cx="5225237" cy="2939196"/>
          </a:xfrm>
          <a:prstGeom prst="rect">
            <a:avLst/>
          </a:prstGeom>
        </p:spPr>
      </p:pic>
      <p:sp>
        <p:nvSpPr>
          <p:cNvPr id="7" name="Tekstfelt 6">
            <a:extLst>
              <a:ext uri="{FF2B5EF4-FFF2-40B4-BE49-F238E27FC236}">
                <a16:creationId xmlns:a16="http://schemas.microsoft.com/office/drawing/2014/main" id="{1990A859-A688-413E-9516-E816CF73202D}"/>
              </a:ext>
            </a:extLst>
          </p:cNvPr>
          <p:cNvSpPr txBox="1"/>
          <p:nvPr/>
        </p:nvSpPr>
        <p:spPr>
          <a:xfrm>
            <a:off x="536442" y="458768"/>
            <a:ext cx="5779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b="1" dirty="0"/>
              <a:t>Standby strøm/ lys og elektronik der bare står tændt 24-7? </a:t>
            </a:r>
          </a:p>
        </p:txBody>
      </p:sp>
      <p:sp>
        <p:nvSpPr>
          <p:cNvPr id="8" name="Tekstfelt 7">
            <a:extLst>
              <a:ext uri="{FF2B5EF4-FFF2-40B4-BE49-F238E27FC236}">
                <a16:creationId xmlns:a16="http://schemas.microsoft.com/office/drawing/2014/main" id="{A1238F7E-4BF5-4A00-8C07-8CBBE05CF35A}"/>
              </a:ext>
            </a:extLst>
          </p:cNvPr>
          <p:cNvSpPr txBox="1"/>
          <p:nvPr/>
        </p:nvSpPr>
        <p:spPr>
          <a:xfrm>
            <a:off x="341987" y="1287260"/>
            <a:ext cx="5779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a-DK" dirty="0"/>
          </a:p>
        </p:txBody>
      </p:sp>
      <p:sp>
        <p:nvSpPr>
          <p:cNvPr id="16" name="Tekstfelt 15">
            <a:extLst>
              <a:ext uri="{FF2B5EF4-FFF2-40B4-BE49-F238E27FC236}">
                <a16:creationId xmlns:a16="http://schemas.microsoft.com/office/drawing/2014/main" id="{3F215079-5183-449F-81ED-485F8A26FE13}"/>
              </a:ext>
            </a:extLst>
          </p:cNvPr>
          <p:cNvSpPr txBox="1"/>
          <p:nvPr/>
        </p:nvSpPr>
        <p:spPr>
          <a:xfrm>
            <a:off x="158261" y="889451"/>
            <a:ext cx="576674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i="1" dirty="0"/>
              <a:t>Radioer der står tændt i døgndrift, er det nødvendigt? </a:t>
            </a:r>
          </a:p>
          <a:p>
            <a:r>
              <a:rPr lang="da-DK" i="1" dirty="0"/>
              <a:t>Lys der ikke bliver slukket på skoler og i produktionshaller, værksteder og øde fællesarealer.</a:t>
            </a:r>
          </a:p>
          <a:p>
            <a:endParaRPr lang="da-DK" i="1" dirty="0"/>
          </a:p>
          <a:p>
            <a:r>
              <a:rPr lang="da-DK" i="1" dirty="0"/>
              <a:t>Nyere apparater må ifølge en EU-forordning højst have et standby-forbrug på max 0,5 Watt, eller max 1 Watt, hvis produktet har et display med angivelse af fx tid.</a:t>
            </a:r>
          </a:p>
          <a:p>
            <a:endParaRPr lang="da-DK" dirty="0"/>
          </a:p>
          <a:p>
            <a:r>
              <a:rPr lang="da-DK" i="1" dirty="0"/>
              <a:t>EU-kommissionen har estimeret, at de nye regler for standby og strømforsyninger vil opnå årlige elektricitetsbesparelser på ca. </a:t>
            </a:r>
            <a:r>
              <a:rPr lang="da-DK" b="1" i="1" dirty="0"/>
              <a:t>4 </a:t>
            </a:r>
            <a:r>
              <a:rPr lang="da-DK" b="1" i="1" dirty="0" err="1"/>
              <a:t>TWh</a:t>
            </a:r>
            <a:r>
              <a:rPr lang="da-DK" b="1" i="1" dirty="0"/>
              <a:t> (4 milliarder kWh) inden 2030</a:t>
            </a:r>
            <a:r>
              <a:rPr lang="da-DK" i="1" dirty="0"/>
              <a:t>. </a:t>
            </a:r>
          </a:p>
          <a:p>
            <a:r>
              <a:rPr lang="da-DK" i="1" dirty="0"/>
              <a:t>Andre relaterede analyser for specifikke strømforsyninger peger på endnu højere tal (op mod 5,4 </a:t>
            </a:r>
            <a:r>
              <a:rPr lang="da-DK" i="1" dirty="0" err="1"/>
              <a:t>TWh</a:t>
            </a:r>
            <a:r>
              <a:rPr lang="da-DK" i="1" dirty="0"/>
              <a:t>), hvilket gør tallet på 4,3 milliarder kWh realistisk i den samlede sammenhæng.</a:t>
            </a:r>
          </a:p>
          <a:p>
            <a:r>
              <a:rPr lang="da-DK" i="1" dirty="0"/>
              <a:t>Disse besparelser forventes at reducere CO2-udledningen med </a:t>
            </a:r>
            <a:r>
              <a:rPr lang="da-DK" b="1" i="1" dirty="0"/>
              <a:t>1,4 millioner ton</a:t>
            </a:r>
            <a:r>
              <a:rPr lang="da-DK" i="1" dirty="0"/>
              <a:t> årligt fra 2030.</a:t>
            </a:r>
          </a:p>
        </p:txBody>
      </p:sp>
    </p:spTree>
    <p:extLst>
      <p:ext uri="{BB962C8B-B14F-4D97-AF65-F5344CB8AC3E}">
        <p14:creationId xmlns:p14="http://schemas.microsoft.com/office/powerpoint/2010/main" val="35364098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759E67A1-A081-41B6-BFA3-46492D86D5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756521"/>
            <a:ext cx="9144000" cy="2387600"/>
          </a:xfrm>
        </p:spPr>
        <p:txBody>
          <a:bodyPr>
            <a:normAutofit/>
          </a:bodyPr>
          <a:lstStyle/>
          <a:p>
            <a:r>
              <a:rPr lang="da-DK" dirty="0"/>
              <a:t>De 7 spildtyper</a:t>
            </a:r>
            <a:br>
              <a:rPr lang="da-DK" dirty="0"/>
            </a:br>
            <a:r>
              <a:rPr lang="da-DK" dirty="0"/>
              <a:t>2. Vandspild</a:t>
            </a:r>
          </a:p>
        </p:txBody>
      </p:sp>
    </p:spTree>
    <p:extLst>
      <p:ext uri="{BB962C8B-B14F-4D97-AF65-F5344CB8AC3E}">
        <p14:creationId xmlns:p14="http://schemas.microsoft.com/office/powerpoint/2010/main" val="35551641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36DB96D6-D111-4654-A0F9-7EB2D837C5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043" y="1140458"/>
            <a:ext cx="4693114" cy="4506579"/>
          </a:xfrm>
          <a:prstGeom prst="rect">
            <a:avLst/>
          </a:prstGeom>
        </p:spPr>
      </p:pic>
      <p:sp>
        <p:nvSpPr>
          <p:cNvPr id="7" name="Tekstfelt 6">
            <a:extLst>
              <a:ext uri="{FF2B5EF4-FFF2-40B4-BE49-F238E27FC236}">
                <a16:creationId xmlns:a16="http://schemas.microsoft.com/office/drawing/2014/main" id="{CAA84F1B-3F7B-46E1-B3A9-9AD98CCE38CD}"/>
              </a:ext>
            </a:extLst>
          </p:cNvPr>
          <p:cNvSpPr txBox="1"/>
          <p:nvPr/>
        </p:nvSpPr>
        <p:spPr>
          <a:xfrm>
            <a:off x="609600" y="736310"/>
            <a:ext cx="602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b="1" dirty="0"/>
              <a:t>Vandspild. De helt lette løsninger. </a:t>
            </a:r>
          </a:p>
        </p:txBody>
      </p:sp>
      <p:sp>
        <p:nvSpPr>
          <p:cNvPr id="8" name="Tekstfelt 7">
            <a:extLst>
              <a:ext uri="{FF2B5EF4-FFF2-40B4-BE49-F238E27FC236}">
                <a16:creationId xmlns:a16="http://schemas.microsoft.com/office/drawing/2014/main" id="{049FAE02-D1D0-41CD-AD37-0E1D85C89FA1}"/>
              </a:ext>
            </a:extLst>
          </p:cNvPr>
          <p:cNvSpPr txBox="1"/>
          <p:nvPr/>
        </p:nvSpPr>
        <p:spPr>
          <a:xfrm>
            <a:off x="609600" y="1488831"/>
            <a:ext cx="602566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Vandhaner der drypper, kan let blive en dyr omgang. </a:t>
            </a:r>
          </a:p>
          <a:p>
            <a:endParaRPr lang="da-DK" dirty="0"/>
          </a:p>
          <a:p>
            <a:r>
              <a:rPr lang="da-DK" dirty="0"/>
              <a:t>Hvor meget en vandhane der drypper koster, afhænger af, hvor meget den drypper, og hvad vandprisen er i dit område.</a:t>
            </a:r>
            <a:br>
              <a:rPr lang="da-DK" dirty="0"/>
            </a:br>
            <a:r>
              <a:rPr lang="da-DK" dirty="0"/>
              <a:t>Med en pris på 82,23 kr. pr. kubikmeter(2025), der er gennemsnitsprisen for en gennemsnitlig husstand med et gennemsnitligt vandforbrug koster en dryppende vandhane cirka:</a:t>
            </a:r>
            <a:br>
              <a:rPr lang="da-DK" dirty="0"/>
            </a:br>
            <a:br>
              <a:rPr lang="da-DK" dirty="0"/>
            </a:br>
            <a:r>
              <a:rPr lang="nb-NO" dirty="0"/>
              <a:t>Langsomt dryp (ca. 1 dråbe pr. sekund): 20 liter/døgn (7 m3/år) – ca. 500 kr./år.</a:t>
            </a:r>
            <a:br>
              <a:rPr lang="nb-NO" dirty="0"/>
            </a:br>
            <a:endParaRPr lang="nb-NO" dirty="0"/>
          </a:p>
          <a:p>
            <a:r>
              <a:rPr lang="da-DK" dirty="0"/>
              <a:t>Hurtigt dryp: 80 liter/døgn (30 m3/år) – ca. 2.500 kr./år.</a:t>
            </a:r>
            <a:br>
              <a:rPr lang="da-DK" dirty="0"/>
            </a:br>
            <a:endParaRPr lang="da-DK" dirty="0"/>
          </a:p>
          <a:p>
            <a:r>
              <a:rPr lang="da-DK" dirty="0"/>
              <a:t>Løber med tynd stråle: 275 liter/døgn (100 m3/år) – ca. 8.000 kr./år.</a:t>
            </a:r>
          </a:p>
          <a:p>
            <a:endParaRPr lang="da-DK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0160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759E67A1-A081-41B6-BFA3-46492D86D5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756521"/>
            <a:ext cx="9144000" cy="2387600"/>
          </a:xfrm>
        </p:spPr>
        <p:txBody>
          <a:bodyPr>
            <a:normAutofit/>
          </a:bodyPr>
          <a:lstStyle/>
          <a:p>
            <a:r>
              <a:rPr lang="da-DK" dirty="0"/>
              <a:t>De 7 spildtyper</a:t>
            </a:r>
            <a:br>
              <a:rPr lang="da-DK" dirty="0"/>
            </a:br>
            <a:r>
              <a:rPr lang="da-DK" dirty="0"/>
              <a:t>3. Materialespild</a:t>
            </a:r>
          </a:p>
        </p:txBody>
      </p:sp>
    </p:spTree>
    <p:extLst>
      <p:ext uri="{BB962C8B-B14F-4D97-AF65-F5344CB8AC3E}">
        <p14:creationId xmlns:p14="http://schemas.microsoft.com/office/powerpoint/2010/main" val="3290783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05174" y="561383"/>
            <a:ext cx="9144000" cy="614329"/>
          </a:xfrm>
        </p:spPr>
        <p:txBody>
          <a:bodyPr anchor="t">
            <a:noAutofit/>
          </a:bodyPr>
          <a:lstStyle/>
          <a:p>
            <a:pPr algn="l"/>
            <a:br>
              <a:rPr lang="da-DK" sz="3700" b="1" dirty="0">
                <a:solidFill>
                  <a:srgbClr val="0A1950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br>
              <a:rPr lang="da-DK" sz="3700" b="1" dirty="0">
                <a:solidFill>
                  <a:srgbClr val="0A1950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endParaRPr lang="da-DK" sz="3700" b="1" dirty="0">
              <a:solidFill>
                <a:srgbClr val="0A1950"/>
              </a:solidFill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A293FA56-A1EE-4BA8-934A-45D6BC1D9546}"/>
              </a:ext>
            </a:extLst>
          </p:cNvPr>
          <p:cNvSpPr txBox="1"/>
          <p:nvPr/>
        </p:nvSpPr>
        <p:spPr>
          <a:xfrm>
            <a:off x="609599" y="505361"/>
            <a:ext cx="61590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600" dirty="0">
                <a:latin typeface="Raleway"/>
              </a:rPr>
              <a:t>Forbrug og spild </a:t>
            </a:r>
          </a:p>
          <a:p>
            <a:endParaRPr lang="da-DK" sz="3600" dirty="0">
              <a:solidFill>
                <a:schemeClr val="bg1"/>
              </a:solidFill>
              <a:latin typeface="Raleway"/>
            </a:endParaRPr>
          </a:p>
        </p:txBody>
      </p:sp>
      <p:pic>
        <p:nvPicPr>
          <p:cNvPr id="6" name="Billede 5">
            <a:extLst>
              <a:ext uri="{FF2B5EF4-FFF2-40B4-BE49-F238E27FC236}">
                <a16:creationId xmlns:a16="http://schemas.microsoft.com/office/drawing/2014/main" id="{91EA5667-8B9A-4BD8-9E8D-58BDCB9F0E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366" y="1231734"/>
            <a:ext cx="7451616" cy="4954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2166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05174" y="561383"/>
            <a:ext cx="9144000" cy="614329"/>
          </a:xfrm>
        </p:spPr>
        <p:txBody>
          <a:bodyPr anchor="t">
            <a:noAutofit/>
          </a:bodyPr>
          <a:lstStyle/>
          <a:p>
            <a:pPr algn="l"/>
            <a:br>
              <a:rPr lang="da-DK" sz="3700" b="1" dirty="0">
                <a:solidFill>
                  <a:srgbClr val="0A1950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br>
              <a:rPr lang="da-DK" sz="3700" b="1" dirty="0">
                <a:solidFill>
                  <a:srgbClr val="0A1950"/>
                </a:solidFill>
                <a:latin typeface="Raleway Medium" panose="020B0603030101060003"/>
                <a:ea typeface="Raleway Black" charset="0"/>
                <a:cs typeface="Raleway Black" charset="0"/>
              </a:rPr>
            </a:br>
            <a:endParaRPr lang="da-DK" sz="3700" b="1" dirty="0">
              <a:solidFill>
                <a:srgbClr val="0A1950"/>
              </a:solidFill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A293FA56-A1EE-4BA8-934A-45D6BC1D9546}"/>
              </a:ext>
            </a:extLst>
          </p:cNvPr>
          <p:cNvSpPr txBox="1"/>
          <p:nvPr/>
        </p:nvSpPr>
        <p:spPr>
          <a:xfrm>
            <a:off x="609599" y="505361"/>
            <a:ext cx="86496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600" dirty="0">
                <a:solidFill>
                  <a:schemeClr val="bg1"/>
                </a:solidFill>
                <a:latin typeface="Raleway"/>
              </a:rPr>
              <a:t>Materialer… Er der et grønt alternativ ? </a:t>
            </a:r>
          </a:p>
          <a:p>
            <a:endParaRPr lang="da-DK" sz="3600" dirty="0">
              <a:solidFill>
                <a:schemeClr val="bg1"/>
              </a:solidFill>
              <a:latin typeface="Raleway"/>
            </a:endParaRPr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8341D3D0-BE27-4ACA-B578-440213778F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60" y="1269944"/>
            <a:ext cx="6033578" cy="3971808"/>
          </a:xfrm>
          <a:prstGeom prst="rect">
            <a:avLst/>
          </a:prstGeom>
        </p:spPr>
      </p:pic>
      <p:pic>
        <p:nvPicPr>
          <p:cNvPr id="7" name="Billede 6">
            <a:extLst>
              <a:ext uri="{FF2B5EF4-FFF2-40B4-BE49-F238E27FC236}">
                <a16:creationId xmlns:a16="http://schemas.microsoft.com/office/drawing/2014/main" id="{D449BFDE-9F14-4441-9105-62B418CE3B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5044" y="1231734"/>
            <a:ext cx="3916253" cy="5183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6451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9" name="Billede 8">
            <a:extLst>
              <a:ext uri="{FF2B5EF4-FFF2-40B4-BE49-F238E27FC236}">
                <a16:creationId xmlns:a16="http://schemas.microsoft.com/office/drawing/2014/main" id="{7CB770A0-B8F2-3EBF-10BB-6BAB9B4510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914" y="312834"/>
            <a:ext cx="7905509" cy="5786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9003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759E67A1-A081-41B6-BFA3-46492D86D5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756521"/>
            <a:ext cx="9144000" cy="2387600"/>
          </a:xfrm>
        </p:spPr>
        <p:txBody>
          <a:bodyPr>
            <a:normAutofit/>
          </a:bodyPr>
          <a:lstStyle/>
          <a:p>
            <a:r>
              <a:rPr lang="da-DK" dirty="0"/>
              <a:t>De 7 spildtyper</a:t>
            </a:r>
            <a:br>
              <a:rPr lang="da-DK" dirty="0"/>
            </a:br>
            <a:r>
              <a:rPr lang="da-DK" dirty="0"/>
              <a:t>4. Affald</a:t>
            </a:r>
          </a:p>
        </p:txBody>
      </p:sp>
    </p:spTree>
    <p:extLst>
      <p:ext uri="{BB962C8B-B14F-4D97-AF65-F5344CB8AC3E}">
        <p14:creationId xmlns:p14="http://schemas.microsoft.com/office/powerpoint/2010/main" val="10602815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759E67A1-A081-41B6-BFA3-46492D86D5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756521"/>
            <a:ext cx="9144000" cy="2387600"/>
          </a:xfrm>
        </p:spPr>
        <p:txBody>
          <a:bodyPr>
            <a:normAutofit/>
          </a:bodyPr>
          <a:lstStyle/>
          <a:p>
            <a:r>
              <a:rPr lang="da-DK" dirty="0"/>
              <a:t>Affald som ressource </a:t>
            </a:r>
            <a:br>
              <a:rPr lang="da-DK" dirty="0"/>
            </a:br>
            <a:r>
              <a:rPr lang="da-DK" dirty="0"/>
              <a:t>Hvad er affald og hvad kan genbruges eller genanvendes?</a:t>
            </a:r>
          </a:p>
        </p:txBody>
      </p:sp>
    </p:spTree>
    <p:extLst>
      <p:ext uri="{BB962C8B-B14F-4D97-AF65-F5344CB8AC3E}">
        <p14:creationId xmlns:p14="http://schemas.microsoft.com/office/powerpoint/2010/main" val="26983125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7" name="Billede 6">
            <a:extLst>
              <a:ext uri="{FF2B5EF4-FFF2-40B4-BE49-F238E27FC236}">
                <a16:creationId xmlns:a16="http://schemas.microsoft.com/office/drawing/2014/main" id="{61B347EF-C3D0-4561-B43F-E6D9BBE3E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488" y="1286433"/>
            <a:ext cx="6193024" cy="4285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6932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a-DK" b="1" dirty="0">
                <a:solidFill>
                  <a:schemeClr val="tx1"/>
                </a:solidFill>
              </a:rPr>
              <a:t>Affaldsforebyggelse</a:t>
            </a:r>
            <a:r>
              <a:rPr lang="da-DK" dirty="0">
                <a:solidFill>
                  <a:schemeClr val="tx1"/>
                </a:solidFill>
              </a:rPr>
              <a:t>: At undgå affaldsproduktion ved at minimere spild i produktion og husholdninger samt reducere problematiske stoffer i produkter. Genbrug af produkter uden forarbejdning bidrager også til affaldsforebyggelse. </a:t>
            </a:r>
          </a:p>
          <a:p>
            <a:endParaRPr lang="da-DK" dirty="0">
              <a:solidFill>
                <a:schemeClr val="tx1"/>
              </a:solidFill>
            </a:endParaRPr>
          </a:p>
          <a:p>
            <a:r>
              <a:rPr lang="da-DK" b="1" dirty="0">
                <a:solidFill>
                  <a:schemeClr val="tx1"/>
                </a:solidFill>
              </a:rPr>
              <a:t>Forberedelse til genbrug</a:t>
            </a:r>
            <a:r>
              <a:rPr lang="da-DK" dirty="0">
                <a:solidFill>
                  <a:schemeClr val="tx1"/>
                </a:solidFill>
              </a:rPr>
              <a:t>: Proces hvor produkter (gennem kontrol, rengøring eller reparation) klargøres til genbrug uden yderligere forarbejdning. </a:t>
            </a:r>
          </a:p>
          <a:p>
            <a:endParaRPr lang="da-DK" dirty="0">
              <a:solidFill>
                <a:schemeClr val="tx1"/>
              </a:solidFill>
            </a:endParaRPr>
          </a:p>
          <a:p>
            <a:r>
              <a:rPr lang="da-DK" b="1" dirty="0">
                <a:solidFill>
                  <a:schemeClr val="tx1"/>
                </a:solidFill>
              </a:rPr>
              <a:t>Genbrug</a:t>
            </a:r>
            <a:r>
              <a:rPr lang="da-DK" dirty="0">
                <a:solidFill>
                  <a:schemeClr val="tx1"/>
                </a:solidFill>
              </a:rPr>
              <a:t>: Brug af produkter til det samme formål, de oprindeligt er designet til. </a:t>
            </a:r>
          </a:p>
          <a:p>
            <a:r>
              <a:rPr lang="da-DK" b="1" dirty="0">
                <a:solidFill>
                  <a:schemeClr val="tx1"/>
                </a:solidFill>
              </a:rPr>
              <a:t>Genanvendelse</a:t>
            </a:r>
            <a:r>
              <a:rPr lang="da-DK" dirty="0">
                <a:solidFill>
                  <a:schemeClr val="tx1"/>
                </a:solidFill>
              </a:rPr>
              <a:t>: Forarbejdning af affaldsmaterialer til nye produkter, materialer eller stoffer, der kan anvendes til både det oprindelige og andre formål. </a:t>
            </a:r>
          </a:p>
          <a:p>
            <a:endParaRPr lang="da-DK" dirty="0">
              <a:solidFill>
                <a:schemeClr val="tx1"/>
              </a:solidFill>
            </a:endParaRPr>
          </a:p>
          <a:p>
            <a:r>
              <a:rPr lang="da-DK" b="1" dirty="0">
                <a:solidFill>
                  <a:schemeClr val="tx1"/>
                </a:solidFill>
              </a:rPr>
              <a:t>Nyttiggørelse</a:t>
            </a:r>
            <a:r>
              <a:rPr lang="da-DK" dirty="0">
                <a:solidFill>
                  <a:schemeClr val="tx1"/>
                </a:solidFill>
              </a:rPr>
              <a:t>: Når affaldet anvendes til et nyttigt formål, som erstatter andre materialer, der ellers ville blive brugt til samme funktion. Affaldet kan forberedes til at opfylde dette formål. </a:t>
            </a:r>
          </a:p>
          <a:p>
            <a:endParaRPr lang="da-DK" dirty="0">
              <a:solidFill>
                <a:schemeClr val="tx1"/>
              </a:solidFill>
            </a:endParaRPr>
          </a:p>
          <a:p>
            <a:r>
              <a:rPr lang="da-DK" b="1" dirty="0">
                <a:solidFill>
                  <a:schemeClr val="tx1"/>
                </a:solidFill>
              </a:rPr>
              <a:t>Bortskaffelse</a:t>
            </a:r>
            <a:r>
              <a:rPr lang="da-DK" dirty="0">
                <a:solidFill>
                  <a:schemeClr val="tx1"/>
                </a:solidFill>
              </a:rPr>
              <a:t>: Når affaldet ikke længere kan opfylde et nyttigt formål. </a:t>
            </a:r>
          </a:p>
          <a:p>
            <a:endParaRPr lang="da-DK" dirty="0">
              <a:solidFill>
                <a:schemeClr val="tx1"/>
              </a:solidFill>
            </a:endParaRPr>
          </a:p>
          <a:p>
            <a:r>
              <a:rPr lang="da-DK" b="1" dirty="0">
                <a:solidFill>
                  <a:schemeClr val="tx1"/>
                </a:solidFill>
              </a:rPr>
              <a:t>Materialenyttiggørelse</a:t>
            </a:r>
            <a:r>
              <a:rPr lang="da-DK" dirty="0">
                <a:solidFill>
                  <a:schemeClr val="tx1"/>
                </a:solidFill>
              </a:rPr>
              <a:t>: Omfatter processerne for forberedelse til genbrug, genanvendelse og andre former for nyttiggørelse.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da-D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5111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5EF3336A-AB06-474E-A96B-E2AF84C568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996" y="200025"/>
            <a:ext cx="6457950" cy="645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9984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D54532-C6DA-6356-46A9-70B38DF1F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60638"/>
            <a:ext cx="7729728" cy="1223319"/>
          </a:xfrm>
        </p:spPr>
        <p:txBody>
          <a:bodyPr/>
          <a:lstStyle/>
          <a:p>
            <a:r>
              <a:rPr lang="da-DK" dirty="0"/>
              <a:t>Affaldsmængder pr. dansker</a:t>
            </a:r>
            <a:br>
              <a:rPr lang="da-DK" dirty="0"/>
            </a:br>
            <a:endParaRPr lang="da-DK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4EF29979-A6E7-1390-8504-15A34F4FE2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2367" y="1767016"/>
            <a:ext cx="9032789" cy="4584357"/>
          </a:xfrm>
        </p:spPr>
        <p:txBody>
          <a:bodyPr>
            <a:normAutofit fontScale="85000" lnSpcReduction="20000"/>
          </a:bodyPr>
          <a:lstStyle/>
          <a:p>
            <a:r>
              <a:rPr lang="da-DK" dirty="0"/>
              <a:t>Hver dansker producerer i gennemsnit mellem 531 og 802 kg affald om året. Husholdningsaffald udgør omkring en fjerdedel af det samlede danske affald, svarende til ca. 3,2 mio. ton. </a:t>
            </a:r>
          </a:p>
          <a:p>
            <a:pPr marL="0" indent="0">
              <a:buNone/>
            </a:pPr>
            <a:r>
              <a:rPr lang="da-DK" dirty="0"/>
              <a:t>Udviklingen i de specifikke fraktioner viser følgende tendenser:</a:t>
            </a:r>
          </a:p>
          <a:p>
            <a:r>
              <a:rPr lang="da-DK" b="1" dirty="0"/>
              <a:t>Madaffald</a:t>
            </a:r>
            <a:r>
              <a:rPr lang="da-DK" dirty="0"/>
              <a:t>:  Mængden er stigende grundet øget udsortering. Alene i dagligvarehandlen arbejdes der på projekter, der skal redde 4.000 ton fødevarer årligt fra 2025.</a:t>
            </a:r>
          </a:p>
          <a:p>
            <a:r>
              <a:rPr lang="da-DK" b="1" dirty="0"/>
              <a:t>Pap og plast</a:t>
            </a:r>
            <a:r>
              <a:rPr lang="da-DK" dirty="0"/>
              <a:t>: Sorteringen af pap er steget markant; en gennemsnitlig husstand sorterede ca. 42 kg pap i 2024 mod kun 16 kg i 2012.  Sorteringen af plast er i samme periode steget med hele 36 gange.</a:t>
            </a:r>
          </a:p>
          <a:p>
            <a:r>
              <a:rPr lang="da-DK" b="1" dirty="0"/>
              <a:t>Restaffald</a:t>
            </a:r>
            <a:r>
              <a:rPr lang="da-DK" dirty="0"/>
              <a:t>: Denne fraktion er faldende, da mere affald flyttes over i de genanvendelige kategorier som madaffald, pap og plast.</a:t>
            </a:r>
          </a:p>
          <a:p>
            <a:r>
              <a:rPr lang="da-DK" b="1" dirty="0"/>
              <a:t>Tekstilaffald</a:t>
            </a:r>
            <a:r>
              <a:rPr lang="da-DK" dirty="0"/>
              <a:t>: Siden 2021 har der været fokus på at indsamle data og rapportere om genbrug af tekstiler som en del af de 10 obligatoriske typer.</a:t>
            </a:r>
          </a:p>
        </p:txBody>
      </p:sp>
    </p:spTree>
    <p:extLst>
      <p:ext uri="{BB962C8B-B14F-4D97-AF65-F5344CB8AC3E}">
        <p14:creationId xmlns:p14="http://schemas.microsoft.com/office/powerpoint/2010/main" val="11972402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759E67A1-A081-41B6-BFA3-46492D86D5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756521"/>
            <a:ext cx="9144000" cy="2387600"/>
          </a:xfrm>
        </p:spPr>
        <p:txBody>
          <a:bodyPr>
            <a:normAutofit/>
          </a:bodyPr>
          <a:lstStyle/>
          <a:p>
            <a:r>
              <a:rPr lang="da-DK" dirty="0"/>
              <a:t>De 7 spildtyper</a:t>
            </a:r>
            <a:br>
              <a:rPr lang="da-DK" dirty="0"/>
            </a:br>
            <a:r>
              <a:rPr lang="da-DK" dirty="0"/>
              <a:t>5. Transport</a:t>
            </a:r>
          </a:p>
        </p:txBody>
      </p:sp>
    </p:spTree>
    <p:extLst>
      <p:ext uri="{BB962C8B-B14F-4D97-AF65-F5344CB8AC3E}">
        <p14:creationId xmlns:p14="http://schemas.microsoft.com/office/powerpoint/2010/main" val="21962688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E61CC56E-90DA-42EC-B502-A3FB997ABC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>
            <a:off x="4934234" y="185939"/>
            <a:ext cx="3803885" cy="2773666"/>
          </a:xfrm>
          <a:prstGeom prst="rect">
            <a:avLst/>
          </a:prstGeom>
        </p:spPr>
      </p:pic>
      <p:pic>
        <p:nvPicPr>
          <p:cNvPr id="8" name="Billede 7">
            <a:extLst>
              <a:ext uri="{FF2B5EF4-FFF2-40B4-BE49-F238E27FC236}">
                <a16:creationId xmlns:a16="http://schemas.microsoft.com/office/drawing/2014/main" id="{1E23B9CD-3B56-434B-A4E7-6A52E0F078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444" y="143629"/>
            <a:ext cx="4418870" cy="2815976"/>
          </a:xfrm>
          <a:prstGeom prst="rect">
            <a:avLst/>
          </a:prstGeom>
        </p:spPr>
      </p:pic>
      <p:pic>
        <p:nvPicPr>
          <p:cNvPr id="10" name="Billede 9">
            <a:extLst>
              <a:ext uri="{FF2B5EF4-FFF2-40B4-BE49-F238E27FC236}">
                <a16:creationId xmlns:a16="http://schemas.microsoft.com/office/drawing/2014/main" id="{6FC630D3-BE5A-4E9C-84D8-07C9CD25F1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/>
          <a:stretch/>
        </p:blipFill>
        <p:spPr>
          <a:xfrm>
            <a:off x="1668343" y="2616607"/>
            <a:ext cx="4269943" cy="2846629"/>
          </a:xfrm>
          <a:prstGeom prst="rect">
            <a:avLst/>
          </a:prstGeom>
        </p:spPr>
      </p:pic>
      <p:pic>
        <p:nvPicPr>
          <p:cNvPr id="12" name="Billede 11">
            <a:extLst>
              <a:ext uri="{FF2B5EF4-FFF2-40B4-BE49-F238E27FC236}">
                <a16:creationId xmlns:a16="http://schemas.microsoft.com/office/drawing/2014/main" id="{C24F9D9D-C009-4ED3-8EBE-FF7D39BB726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rcRect/>
          <a:stretch/>
        </p:blipFill>
        <p:spPr>
          <a:xfrm>
            <a:off x="6942339" y="2214288"/>
            <a:ext cx="4864777" cy="365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748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4485C1-C613-A0F5-D32A-EADBBE403C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89C13694-9EE4-78FD-C257-472B052BA5C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DBDFB82A-CC58-BF7C-A76B-0C7E58E44461}"/>
              </a:ext>
            </a:extLst>
          </p:cNvPr>
          <p:cNvSpPr txBox="1"/>
          <p:nvPr/>
        </p:nvSpPr>
        <p:spPr>
          <a:xfrm>
            <a:off x="0" y="0"/>
            <a:ext cx="11981935" cy="70173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da-DK" dirty="0">
              <a:latin typeface="Aptos" panose="020B0004020202020204" pitchFamily="34" charset="0"/>
            </a:endParaRPr>
          </a:p>
          <a:p>
            <a:r>
              <a:rPr lang="da-DK" dirty="0">
                <a:latin typeface="Aptos" panose="020B0004020202020204" pitchFamily="34" charset="0"/>
              </a:rPr>
              <a:t>Transport som klimabelastning</a:t>
            </a:r>
          </a:p>
          <a:p>
            <a:r>
              <a:rPr lang="da-DK" dirty="0">
                <a:latin typeface="Aptos" panose="020B0004020202020204" pitchFamily="34" charset="0"/>
              </a:rPr>
              <a:t>Enhver flytning af materialer, der ikke er strengt nødvendig, er et rent klimamæssigt tab. Transport tegner sig for ca. 25 % af EU’s CO2-udledninger, og derfor er reduktion af transportkilometer det mest direkte greb til at sænke en virksomheds aftryk.</a:t>
            </a:r>
          </a:p>
          <a:p>
            <a:endParaRPr lang="da-DK" dirty="0">
              <a:latin typeface="Aptos" panose="020B0004020202020204" pitchFamily="34" charset="0"/>
            </a:endParaRPr>
          </a:p>
          <a:p>
            <a:r>
              <a:rPr lang="da-DK" dirty="0">
                <a:latin typeface="Aptos" panose="020B0004020202020204" pitchFamily="34" charset="0"/>
              </a:rPr>
              <a:t>Det skjulte ressourcetab</a:t>
            </a:r>
          </a:p>
          <a:p>
            <a:r>
              <a:rPr lang="da-DK" dirty="0">
                <a:latin typeface="Aptos" panose="020B0004020202020204" pitchFamily="34" charset="0"/>
              </a:rPr>
              <a:t>Energi og emissioner: Unødig logistik brænder fossile brændstoffer af og udleder CO2, partikler og </a:t>
            </a:r>
            <a:r>
              <a:rPr lang="da-DK" dirty="0" err="1">
                <a:latin typeface="Aptos" panose="020B0004020202020204" pitchFamily="34" charset="0"/>
              </a:rPr>
              <a:t>NOx</a:t>
            </a:r>
            <a:r>
              <a:rPr lang="da-DK" dirty="0">
                <a:latin typeface="Aptos" panose="020B0004020202020204" pitchFamily="34" charset="0"/>
              </a:rPr>
              <a:t>, som skader både klima og sundhed.</a:t>
            </a:r>
          </a:p>
          <a:p>
            <a:endParaRPr lang="da-DK" dirty="0">
              <a:latin typeface="Aptos" panose="020B0004020202020204" pitchFamily="34" charset="0"/>
            </a:endParaRPr>
          </a:p>
          <a:p>
            <a:r>
              <a:rPr lang="da-DK" dirty="0">
                <a:latin typeface="Aptos" panose="020B0004020202020204" pitchFamily="34" charset="0"/>
              </a:rPr>
              <a:t>Emballagespild: Jo mere en vare flyttes og om lastes, desto mere engangsemballage (plast og pap) kræves der for at beskytte den.</a:t>
            </a:r>
          </a:p>
          <a:p>
            <a:endParaRPr lang="da-DK" dirty="0">
              <a:latin typeface="Aptos" panose="020B0004020202020204" pitchFamily="34" charset="0"/>
            </a:endParaRPr>
          </a:p>
          <a:p>
            <a:r>
              <a:rPr lang="da-DK" dirty="0">
                <a:latin typeface="Aptos" panose="020B0004020202020204" pitchFamily="34" charset="0"/>
              </a:rPr>
              <a:t>Slitage: Transport slider på køretøjer og infrastruktur, hvilket kræver løbende, ressourcekrævende vedligeholdelse.</a:t>
            </a:r>
          </a:p>
          <a:p>
            <a:endParaRPr lang="da-DK" dirty="0">
              <a:latin typeface="Aptos" panose="020B0004020202020204" pitchFamily="34" charset="0"/>
            </a:endParaRPr>
          </a:p>
          <a:p>
            <a:r>
              <a:rPr lang="da-DK" dirty="0">
                <a:latin typeface="Aptos" panose="020B0004020202020204" pitchFamily="34" charset="0"/>
              </a:rPr>
              <a:t>Vejen mod grøn omstilling:</a:t>
            </a:r>
          </a:p>
          <a:p>
            <a:r>
              <a:rPr lang="da-DK" dirty="0">
                <a:latin typeface="Aptos" panose="020B0004020202020204" pitchFamily="34" charset="0"/>
              </a:rPr>
              <a:t>For at knække kurven skal fokus flyttes fra blot at flytte ting til at optimere systemet:</a:t>
            </a:r>
          </a:p>
          <a:p>
            <a:endParaRPr lang="da-DK" dirty="0">
              <a:latin typeface="Aptos" panose="020B0004020202020204" pitchFamily="34" charset="0"/>
            </a:endParaRPr>
          </a:p>
          <a:p>
            <a:r>
              <a:rPr lang="da-DK" dirty="0">
                <a:latin typeface="Aptos" panose="020B0004020202020204" pitchFamily="34" charset="0"/>
              </a:rPr>
              <a:t>Lokal sourcing: Indkøb tæt på produktionen minimerer transportbehovet drastisk.</a:t>
            </a:r>
          </a:p>
          <a:p>
            <a:endParaRPr lang="da-DK" dirty="0">
              <a:latin typeface="Aptos" panose="020B0004020202020204" pitchFamily="34" charset="0"/>
            </a:endParaRPr>
          </a:p>
          <a:p>
            <a:r>
              <a:rPr lang="da-DK" dirty="0">
                <a:latin typeface="Aptos" panose="020B0004020202020204" pitchFamily="34" charset="0"/>
              </a:rPr>
              <a:t>Høj fyldningsgrad: Undgå "tomkørsel" ved at udnytte lastkapaciteten 100 %.</a:t>
            </a:r>
          </a:p>
          <a:p>
            <a:r>
              <a:rPr lang="da-DK" dirty="0">
                <a:latin typeface="Aptos" panose="020B0004020202020204" pitchFamily="34" charset="0"/>
              </a:rPr>
              <a:t>Grønne drivmidler: Skift til el, brint eller biogas for den transport, der er uundgåelig.</a:t>
            </a:r>
          </a:p>
          <a:p>
            <a:endParaRPr lang="da-DK" dirty="0">
              <a:latin typeface="Aptos" panose="020B0004020202020204" pitchFamily="34" charset="0"/>
            </a:endParaRPr>
          </a:p>
          <a:p>
            <a:r>
              <a:rPr lang="da-DK" dirty="0">
                <a:latin typeface="Aptos" panose="020B0004020202020204" pitchFamily="34" charset="0"/>
              </a:rPr>
              <a:t>Kort sagt: I en bæredygtig verden er den grønneste transport den, der aldrig finder sted.</a:t>
            </a:r>
          </a:p>
          <a:p>
            <a:endParaRPr lang="da-DK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293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759E67A1-A081-41B6-BFA3-46492D86D5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756521"/>
            <a:ext cx="9144000" cy="2387600"/>
          </a:xfrm>
        </p:spPr>
        <p:txBody>
          <a:bodyPr>
            <a:normAutofit/>
          </a:bodyPr>
          <a:lstStyle/>
          <a:p>
            <a:r>
              <a:rPr lang="da-DK" dirty="0"/>
              <a:t>De 7 spildtyper</a:t>
            </a:r>
            <a:br>
              <a:rPr lang="da-DK" dirty="0"/>
            </a:br>
            <a:r>
              <a:rPr lang="da-DK" dirty="0"/>
              <a:t>6. Forurening spild</a:t>
            </a:r>
          </a:p>
        </p:txBody>
      </p:sp>
    </p:spTree>
    <p:extLst>
      <p:ext uri="{BB962C8B-B14F-4D97-AF65-F5344CB8AC3E}">
        <p14:creationId xmlns:p14="http://schemas.microsoft.com/office/powerpoint/2010/main" val="38077217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C28FD924-45AA-4EF2-96E9-A5B5C069B0E9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6089488-7E38-41C4-BB19-F62AD9FF6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a-DK" dirty="0"/>
              <a:t>Faresymboler på traditionelle smøremidler       </a:t>
            </a:r>
          </a:p>
        </p:txBody>
      </p:sp>
      <p:pic>
        <p:nvPicPr>
          <p:cNvPr id="17" name="Pladsholder til indhold 16">
            <a:extLst>
              <a:ext uri="{FF2B5EF4-FFF2-40B4-BE49-F238E27FC236}">
                <a16:creationId xmlns:a16="http://schemas.microsoft.com/office/drawing/2014/main" id="{57B327D5-EB87-4AB7-8FBF-F98860F6A7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538" y="2476500"/>
            <a:ext cx="1905000" cy="1905000"/>
          </a:xfrm>
        </p:spPr>
      </p:pic>
      <p:pic>
        <p:nvPicPr>
          <p:cNvPr id="19" name="Billede 18">
            <a:extLst>
              <a:ext uri="{FF2B5EF4-FFF2-40B4-BE49-F238E27FC236}">
                <a16:creationId xmlns:a16="http://schemas.microsoft.com/office/drawing/2014/main" id="{94367803-4D5D-4498-B0B2-3AC3295B09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2476500"/>
            <a:ext cx="1905000" cy="1905000"/>
          </a:xfrm>
          <a:prstGeom prst="rect">
            <a:avLst/>
          </a:prstGeom>
        </p:spPr>
      </p:pic>
      <p:pic>
        <p:nvPicPr>
          <p:cNvPr id="21" name="Billede 20">
            <a:extLst>
              <a:ext uri="{FF2B5EF4-FFF2-40B4-BE49-F238E27FC236}">
                <a16:creationId xmlns:a16="http://schemas.microsoft.com/office/drawing/2014/main" id="{B9FD2C43-D330-4AB0-8A28-48EAFCA9D9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462" y="2476500"/>
            <a:ext cx="1905000" cy="1905000"/>
          </a:xfrm>
          <a:prstGeom prst="rect">
            <a:avLst/>
          </a:prstGeom>
        </p:spPr>
      </p:pic>
      <p:pic>
        <p:nvPicPr>
          <p:cNvPr id="23" name="Billede 22">
            <a:extLst>
              <a:ext uri="{FF2B5EF4-FFF2-40B4-BE49-F238E27FC236}">
                <a16:creationId xmlns:a16="http://schemas.microsoft.com/office/drawing/2014/main" id="{1E13B78F-2111-4085-ACA8-0F5B53A6F1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519" y="4214812"/>
            <a:ext cx="1905000" cy="1905000"/>
          </a:xfrm>
          <a:prstGeom prst="rect">
            <a:avLst/>
          </a:prstGeom>
        </p:spPr>
      </p:pic>
      <p:pic>
        <p:nvPicPr>
          <p:cNvPr id="25" name="Billede 24">
            <a:extLst>
              <a:ext uri="{FF2B5EF4-FFF2-40B4-BE49-F238E27FC236}">
                <a16:creationId xmlns:a16="http://schemas.microsoft.com/office/drawing/2014/main" id="{5DE39425-2C16-45D8-A813-DC4F247728F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481" y="4203947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445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3012A08-5B3E-43F0-B70C-CC5402D95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35200"/>
            <a:ext cx="9144000" cy="2387600"/>
          </a:xfrm>
        </p:spPr>
        <p:txBody>
          <a:bodyPr>
            <a:normAutofit/>
          </a:bodyPr>
          <a:lstStyle/>
          <a:p>
            <a:r>
              <a:rPr lang="da-DK" dirty="0"/>
              <a:t>Slipmidler og skum.</a:t>
            </a:r>
            <a:br>
              <a:rPr lang="da-DK" dirty="0"/>
            </a:br>
            <a:r>
              <a:rPr lang="da-DK" dirty="0"/>
              <a:t>Bæredygtigt?</a:t>
            </a:r>
          </a:p>
        </p:txBody>
      </p:sp>
    </p:spTree>
    <p:extLst>
      <p:ext uri="{BB962C8B-B14F-4D97-AF65-F5344CB8AC3E}">
        <p14:creationId xmlns:p14="http://schemas.microsoft.com/office/powerpoint/2010/main" val="18996018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168C745E-3D99-48BF-9DD7-ED3FF7CA4B31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2E104A5-69ED-44B5-9F51-E060B9A30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a-DK" dirty="0">
                <a:solidFill>
                  <a:schemeClr val="bg1"/>
                </a:solidFill>
              </a:rPr>
              <a:t>Eksempler på traditionelle slipmidler</a:t>
            </a:r>
          </a:p>
        </p:txBody>
      </p:sp>
      <p:pic>
        <p:nvPicPr>
          <p:cNvPr id="6" name="Billede 5">
            <a:extLst>
              <a:ext uri="{FF2B5EF4-FFF2-40B4-BE49-F238E27FC236}">
                <a16:creationId xmlns:a16="http://schemas.microsoft.com/office/drawing/2014/main" id="{A3C03381-BB96-4825-A256-3B9A782FB51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413" r="17857"/>
          <a:stretch/>
        </p:blipFill>
        <p:spPr>
          <a:xfrm>
            <a:off x="7683784" y="1633286"/>
            <a:ext cx="1879601" cy="3591426"/>
          </a:xfrm>
          <a:prstGeom prst="rect">
            <a:avLst/>
          </a:prstGeom>
        </p:spPr>
      </p:pic>
      <p:pic>
        <p:nvPicPr>
          <p:cNvPr id="12" name="Billede 11">
            <a:extLst>
              <a:ext uri="{FF2B5EF4-FFF2-40B4-BE49-F238E27FC236}">
                <a16:creationId xmlns:a16="http://schemas.microsoft.com/office/drawing/2014/main" id="{042A9CCB-5FB0-4B85-813C-3931AE7013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93" y="1633286"/>
            <a:ext cx="5896798" cy="359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8553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C80F9CEF-94F2-4092-9627-14CF1A4CCA69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0FE9D97-8007-408F-A4A3-0693AB640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a-DK" dirty="0">
                <a:solidFill>
                  <a:schemeClr val="bg1"/>
                </a:solidFill>
              </a:rPr>
              <a:t>Et alternativ </a:t>
            </a:r>
          </a:p>
        </p:txBody>
      </p:sp>
      <p:sp>
        <p:nvSpPr>
          <p:cNvPr id="6" name="Tekstfelt 5">
            <a:extLst>
              <a:ext uri="{FF2B5EF4-FFF2-40B4-BE49-F238E27FC236}">
                <a16:creationId xmlns:a16="http://schemas.microsoft.com/office/drawing/2014/main" id="{EC46A771-419D-408E-9376-700874E7AA5A}"/>
              </a:ext>
            </a:extLst>
          </p:cNvPr>
          <p:cNvSpPr txBox="1"/>
          <p:nvPr/>
        </p:nvSpPr>
        <p:spPr>
          <a:xfrm>
            <a:off x="838201" y="2274838"/>
            <a:ext cx="37966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err="1"/>
              <a:t>Isocyanatfri</a:t>
            </a:r>
            <a:r>
              <a:rPr lang="da-DK" dirty="0"/>
              <a:t> skum. Kræver ikke epoxy kursus og værnemidler. </a:t>
            </a:r>
          </a:p>
          <a:p>
            <a:endParaRPr lang="da-DK" dirty="0"/>
          </a:p>
          <a:p>
            <a:r>
              <a:rPr lang="da-DK" dirty="0"/>
              <a:t>Spraydåser der bruger aerosoler som drivmiddel, men holder aerosolerne i dåserne. </a:t>
            </a:r>
          </a:p>
          <a:p>
            <a:r>
              <a:rPr lang="da-DK" dirty="0"/>
              <a:t>Bæredygtighed for disse produkter handler om at fjerne </a:t>
            </a:r>
            <a:r>
              <a:rPr lang="da-DK" b="1" dirty="0"/>
              <a:t>kemikaliespild</a:t>
            </a:r>
            <a:r>
              <a:rPr lang="da-DK" dirty="0"/>
              <a:t> og </a:t>
            </a:r>
            <a:r>
              <a:rPr lang="da-DK" b="1" dirty="0"/>
              <a:t>emissioner</a:t>
            </a:r>
            <a:r>
              <a:rPr lang="da-DK" dirty="0"/>
              <a:t> i produktionen ved at vælge materialer, der enten er biobaserede eller kan indgå i et cirkulært kredsløb</a:t>
            </a:r>
          </a:p>
        </p:txBody>
      </p:sp>
      <p:pic>
        <p:nvPicPr>
          <p:cNvPr id="3" name="Billede 2">
            <a:extLst>
              <a:ext uri="{FF2B5EF4-FFF2-40B4-BE49-F238E27FC236}">
                <a16:creationId xmlns:a16="http://schemas.microsoft.com/office/drawing/2014/main" id="{DB7B82A5-C689-4F00-B412-50C207F7F1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9605" y="1751188"/>
            <a:ext cx="3457575" cy="3457575"/>
          </a:xfrm>
          <a:prstGeom prst="rect">
            <a:avLst/>
          </a:prstGeom>
        </p:spPr>
      </p:pic>
      <p:pic>
        <p:nvPicPr>
          <p:cNvPr id="11" name="Billede 10">
            <a:extLst>
              <a:ext uri="{FF2B5EF4-FFF2-40B4-BE49-F238E27FC236}">
                <a16:creationId xmlns:a16="http://schemas.microsoft.com/office/drawing/2014/main" id="{468A5F65-DEFE-4BEE-9962-5F439A699B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4884" y="1751187"/>
            <a:ext cx="3457575" cy="345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9587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323402-5E71-971A-1DB0-6549496C9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71E541CB-7886-FB01-BDBE-C76A9BCC5D62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9DF3D368-4423-D87D-43FB-C017C1A095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756521"/>
            <a:ext cx="9144000" cy="2387600"/>
          </a:xfrm>
        </p:spPr>
        <p:txBody>
          <a:bodyPr>
            <a:normAutofit/>
          </a:bodyPr>
          <a:lstStyle/>
          <a:p>
            <a:r>
              <a:rPr lang="da-DK" dirty="0"/>
              <a:t>De 7 spildtyper</a:t>
            </a:r>
            <a:br>
              <a:rPr lang="da-DK" dirty="0"/>
            </a:br>
            <a:r>
              <a:rPr lang="da-DK" dirty="0"/>
              <a:t>7. Areal/plads</a:t>
            </a:r>
            <a:br>
              <a:rPr lang="da-DK" dirty="0"/>
            </a:br>
            <a:r>
              <a:rPr lang="da-DK" dirty="0"/>
              <a:t>(indgreb i natur og miljø)</a:t>
            </a:r>
          </a:p>
        </p:txBody>
      </p:sp>
    </p:spTree>
    <p:extLst>
      <p:ext uri="{BB962C8B-B14F-4D97-AF65-F5344CB8AC3E}">
        <p14:creationId xmlns:p14="http://schemas.microsoft.com/office/powerpoint/2010/main" val="19715664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0A19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6" name="Billede 5">
            <a:extLst>
              <a:ext uri="{FF2B5EF4-FFF2-40B4-BE49-F238E27FC236}">
                <a16:creationId xmlns:a16="http://schemas.microsoft.com/office/drawing/2014/main" id="{F541A30E-4119-4BEC-B161-645736F0D34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549"/>
          <a:stretch/>
        </p:blipFill>
        <p:spPr>
          <a:xfrm>
            <a:off x="4762500" y="5900641"/>
            <a:ext cx="7429500" cy="957359"/>
          </a:xfrm>
          <a:prstGeom prst="rect">
            <a:avLst/>
          </a:prstGeom>
        </p:spPr>
      </p:pic>
      <p:pic>
        <p:nvPicPr>
          <p:cNvPr id="3" name="Billede 2">
            <a:extLst>
              <a:ext uri="{FF2B5EF4-FFF2-40B4-BE49-F238E27FC236}">
                <a16:creationId xmlns:a16="http://schemas.microsoft.com/office/drawing/2014/main" id="{1FDE319C-145F-40DB-87F1-B54EDF45DE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9600" y="183100"/>
            <a:ext cx="2536156" cy="774259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1C424487-AE22-4676-B4C1-FC0A575EC4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9" name="Billede 8">
            <a:extLst>
              <a:ext uri="{FF2B5EF4-FFF2-40B4-BE49-F238E27FC236}">
                <a16:creationId xmlns:a16="http://schemas.microsoft.com/office/drawing/2014/main" id="{4BFCD0D6-31D3-4E20-B772-74269DFC13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35"/>
            <a:ext cx="12192000" cy="684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4042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6E6C4BB-DAD3-4BA2-9BED-9C6AD886F3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1" i="0" u="none" strike="noStrike" kern="1200" cap="none" spc="0" normalizeH="0" baseline="0" noProof="0" dirty="0">
              <a:ln>
                <a:noFill/>
              </a:ln>
              <a:solidFill>
                <a:srgbClr val="00EBC8"/>
              </a:solidFill>
              <a:effectLst/>
              <a:uLnTx/>
              <a:uFillTx/>
              <a:latin typeface="Raleway Medium" panose="020B0603030101060003"/>
              <a:ea typeface="Raleway Black" charset="0"/>
              <a:cs typeface="Raleway Black" charset="0"/>
            </a:endParaRPr>
          </a:p>
        </p:txBody>
      </p:sp>
      <p:pic>
        <p:nvPicPr>
          <p:cNvPr id="8" name="Billede 7">
            <a:extLst>
              <a:ext uri="{FF2B5EF4-FFF2-40B4-BE49-F238E27FC236}">
                <a16:creationId xmlns:a16="http://schemas.microsoft.com/office/drawing/2014/main" id="{0B0E06B4-2419-481A-90A8-97BE6C438F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49" y="1315626"/>
            <a:ext cx="10223882" cy="4922935"/>
          </a:xfrm>
          <a:prstGeom prst="rect">
            <a:avLst/>
          </a:prstGeom>
        </p:spPr>
      </p:pic>
      <p:sp>
        <p:nvSpPr>
          <p:cNvPr id="2" name="Tekstfelt 1">
            <a:extLst>
              <a:ext uri="{FF2B5EF4-FFF2-40B4-BE49-F238E27FC236}">
                <a16:creationId xmlns:a16="http://schemas.microsoft.com/office/drawing/2014/main" id="{75FA345D-0020-45B4-3A2D-7A2FE840DF1B}"/>
              </a:ext>
            </a:extLst>
          </p:cNvPr>
          <p:cNvSpPr txBox="1"/>
          <p:nvPr/>
        </p:nvSpPr>
        <p:spPr>
          <a:xfrm>
            <a:off x="283862" y="196148"/>
            <a:ext cx="116156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 "Fremtidens bæredygtige byggeri er ikke kun CO2-neutrale materialer, men bygninger der fungerer som en aktiv, fleksibel brik i et grønt, sammenkoblet energisystem."</a:t>
            </a:r>
          </a:p>
        </p:txBody>
      </p:sp>
    </p:spTree>
    <p:extLst>
      <p:ext uri="{BB962C8B-B14F-4D97-AF65-F5344CB8AC3E}">
        <p14:creationId xmlns:p14="http://schemas.microsoft.com/office/powerpoint/2010/main" val="1150112143"/>
      </p:ext>
    </p:extLst>
  </p:cSld>
  <p:clrMapOvr>
    <a:masterClrMapping/>
  </p:clrMapOvr>
</p:sld>
</file>

<file path=ppt/theme/theme1.xml><?xml version="1.0" encoding="utf-8"?>
<a:theme xmlns:a="http://schemas.openxmlformats.org/drawingml/2006/main" name="Dråbe">
  <a:themeElements>
    <a:clrScheme name="Dråbe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åbe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åbe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B27FF196F1B754ABC3EEE8B01D173AE" ma:contentTypeVersion="13" ma:contentTypeDescription="Opret et nyt dokument." ma:contentTypeScope="" ma:versionID="d45e4532c48912a9755466c2fc8a1ee6">
  <xsd:schema xmlns:xsd="http://www.w3.org/2001/XMLSchema" xmlns:xs="http://www.w3.org/2001/XMLSchema" xmlns:p="http://schemas.microsoft.com/office/2006/metadata/properties" xmlns:ns2="f42d0ef6-d85e-4675-928c-f683d865ef06" xmlns:ns3="cd5c10b7-9b3f-47db-bb78-caa46c618f76" targetNamespace="http://schemas.microsoft.com/office/2006/metadata/properties" ma:root="true" ma:fieldsID="0ec785b55d5caea1768600ad4a874fd0" ns2:_="" ns3:_="">
    <xsd:import namespace="f42d0ef6-d85e-4675-928c-f683d865ef06"/>
    <xsd:import namespace="cd5c10b7-9b3f-47db-bb78-caa46c618f76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Metadata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BillingMetadata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2d0ef6-d85e-4675-928c-f683d865ef06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Værdi for dokument-id" ma:description="Værdien af det dokument-id, der er tildelt dette element." ma:indexed="true" ma:internalName="_dlc_DocId" ma:readOnly="true">
      <xsd:simpleType>
        <xsd:restriction base="dms:Text"/>
      </xsd:simpleType>
    </xsd:element>
    <xsd:element name="_dlc_DocIdUrl" ma:index="9" nillable="true" ma:displayName="Dokument-id" ma:description="Permanent link til dette dok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0" nillable="true" ma:displayName="Taxonomy Catch All Column" ma:hidden="true" ma:list="{ceeb4781-0819-41cb-82dc-3da5ebfc136b}" ma:internalName="TaxCatchAll" ma:showField="CatchAllData" ma:web="f42d0ef6-d85e-4675-928c-f683d865ef0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5c10b7-9b3f-47db-bb78-caa46c618f76" elementFormDefault="qualified">
    <xsd:import namespace="http://schemas.microsoft.com/office/2006/documentManagement/types"/>
    <xsd:import namespace="http://schemas.microsoft.com/office/infopath/2007/PartnerControls"/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Metadata" ma:index="17" nillable="true" ma:displayName="MediaServiceMetadata" ma:hidden="true" ma:internalName="MediaServiceMetadata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Billedmærker" ma:readOnly="false" ma:fieldId="{5cf76f15-5ced-4ddc-b409-7134ff3c332f}" ma:taxonomyMulti="true" ma:sspId="97910243-f754-4d9a-89ab-c2ed428254b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0B9C09282CE424BA00C7E5122D50358" ma:contentTypeVersion="14" ma:contentTypeDescription="Opret et nyt dokument." ma:contentTypeScope="" ma:versionID="9368385fd63b34e010e16e0f8b037594">
  <xsd:schema xmlns:xsd="http://www.w3.org/2001/XMLSchema" xmlns:xs="http://www.w3.org/2001/XMLSchema" xmlns:p="http://schemas.microsoft.com/office/2006/metadata/properties" xmlns:ns2="cd289c43-837e-45f8-8801-adb84d2225b5" xmlns:ns3="e2dd47a9-bcb7-4e75-bebd-7eb8829d2d8a" targetNamespace="http://schemas.microsoft.com/office/2006/metadata/properties" ma:root="true" ma:fieldsID="0ad4801685a1d8b72a746117da59cab7" ns2:_="" ns3:_="">
    <xsd:import namespace="cd289c43-837e-45f8-8801-adb84d2225b5"/>
    <xsd:import namespace="e2dd47a9-bcb7-4e75-bebd-7eb8829d2d8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289c43-837e-45f8-8801-adb84d2225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Billedmærker" ma:readOnly="false" ma:fieldId="{5cf76f15-5ced-4ddc-b409-7134ff3c332f}" ma:taxonomyMulti="true" ma:sspId="db5eb320-0654-4fb0-92ed-d3080570d79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dd47a9-bcb7-4e75-bebd-7eb8829d2d8a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1efc097e-b9fc-4e6b-a9d8-b2a845b581df}" ma:internalName="TaxCatchAll" ma:showField="CatchAllData" ma:web="e2dd47a9-bcb7-4e75-bebd-7eb8829d2d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Delt med detaljer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d289c43-837e-45f8-8801-adb84d2225b5">
      <Terms xmlns="http://schemas.microsoft.com/office/infopath/2007/PartnerControls"/>
    </lcf76f155ced4ddcb4097134ff3c332f>
    <TaxCatchAll xmlns="e2dd47a9-bcb7-4e75-bebd-7eb8829d2d8a" xsi:nil="true"/>
  </documentManagement>
</p:properties>
</file>

<file path=customXml/itemProps1.xml><?xml version="1.0" encoding="utf-8"?>
<ds:datastoreItem xmlns:ds="http://schemas.openxmlformats.org/officeDocument/2006/customXml" ds:itemID="{9EA734EA-BC97-4E1E-9408-F0019BB134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2d0ef6-d85e-4675-928c-f683d865ef06"/>
    <ds:schemaRef ds:uri="cd5c10b7-9b3f-47db-bb78-caa46c618f7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3FDAD8B-5391-41C8-B7EB-999C0B143F5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A1CF628-B76D-4696-AA62-6B27AF19C3A9}"/>
</file>

<file path=customXml/itemProps4.xml><?xml version="1.0" encoding="utf-8"?>
<ds:datastoreItem xmlns:ds="http://schemas.openxmlformats.org/officeDocument/2006/customXml" ds:itemID="{6F183CB1-5F0D-4F38-94D7-C304885066D9}">
  <ds:schemaRefs>
    <ds:schemaRef ds:uri="http://schemas.microsoft.com/office/2006/metadata/properties"/>
    <ds:schemaRef ds:uri="http://purl.org/dc/dcmitype/"/>
    <ds:schemaRef ds:uri="http://schemas.microsoft.com/office/infopath/2007/PartnerControls"/>
    <ds:schemaRef ds:uri="f42d0ef6-d85e-4675-928c-f683d865ef06"/>
    <ds:schemaRef ds:uri="http://purl.org/dc/elements/1.1/"/>
    <ds:schemaRef ds:uri="cd5c10b7-9b3f-47db-bb78-caa46c618f76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TM04033925[[fn=Dråbe]]</Template>
  <TotalTime>41357</TotalTime>
  <Words>2899</Words>
  <Application>Microsoft Office PowerPoint</Application>
  <PresentationFormat>Widescreen</PresentationFormat>
  <Paragraphs>231</Paragraphs>
  <Slides>39</Slides>
  <Notes>39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6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39</vt:i4>
      </vt:variant>
    </vt:vector>
  </HeadingPairs>
  <TitlesOfParts>
    <vt:vector size="46" baseType="lpstr">
      <vt:lpstr>Aptos</vt:lpstr>
      <vt:lpstr>Arial</vt:lpstr>
      <vt:lpstr>Calibri</vt:lpstr>
      <vt:lpstr>Raleway</vt:lpstr>
      <vt:lpstr>Raleway Medium</vt:lpstr>
      <vt:lpstr>Tw Cen MT</vt:lpstr>
      <vt:lpstr>Dråbe</vt:lpstr>
      <vt:lpstr>Grøn Grunddannelse  Elektrikeruddannelsen GF2 </vt:lpstr>
      <vt:lpstr>PowerPoint-præsentation</vt:lpstr>
      <vt:lpstr>Bæredygtighed. Hvad er det?  </vt:lpstr>
      <vt:lpstr>S.Ø.M     </vt:lpstr>
      <vt:lpstr>PowerPoint-præsentation</vt:lpstr>
      <vt:lpstr>Danmark er et lille land. Hvad kan vi gøre?    </vt:lpstr>
      <vt:lpstr> Forkortelser man glemmer</vt:lpstr>
      <vt:lpstr>Det skal med i en LCA</vt:lpstr>
      <vt:lpstr>  </vt:lpstr>
      <vt:lpstr>  </vt:lpstr>
      <vt:lpstr>PowerPoint-præsentation</vt:lpstr>
      <vt:lpstr>De 7 spildtyper 1. Energispild</vt:lpstr>
      <vt:lpstr>PowerPoint-præsentation</vt:lpstr>
      <vt:lpstr>PowerPoint-præsentation</vt:lpstr>
      <vt:lpstr>PowerPoint-præsentation</vt:lpstr>
      <vt:lpstr>PowerPoint-præsentation</vt:lpstr>
      <vt:lpstr>De 7 spildtyper 2. Vandspild</vt:lpstr>
      <vt:lpstr>PowerPoint-præsentation</vt:lpstr>
      <vt:lpstr>De 7 spildtyper 3. Materialespild</vt:lpstr>
      <vt:lpstr>  </vt:lpstr>
      <vt:lpstr>  </vt:lpstr>
      <vt:lpstr>PowerPoint-præsentation</vt:lpstr>
      <vt:lpstr>De 7 spildtyper 4. Affald</vt:lpstr>
      <vt:lpstr>Affald som ressource  Hvad er affald og hvad kan genbruges eller genanvendes?</vt:lpstr>
      <vt:lpstr>PowerPoint-præsentation</vt:lpstr>
      <vt:lpstr>PowerPoint-præsentation</vt:lpstr>
      <vt:lpstr>PowerPoint-præsentation</vt:lpstr>
      <vt:lpstr>Affaldsmængder pr. dansker </vt:lpstr>
      <vt:lpstr>De 7 spildtyper 5. Transport</vt:lpstr>
      <vt:lpstr>PowerPoint-præsentation</vt:lpstr>
      <vt:lpstr>PowerPoint-præsentation</vt:lpstr>
      <vt:lpstr>De 7 spildtyper 6. Forurening spild</vt:lpstr>
      <vt:lpstr>Faresymboler på traditionelle smøremidler       </vt:lpstr>
      <vt:lpstr>Slipmidler og skum. Bæredygtigt?</vt:lpstr>
      <vt:lpstr>Eksempler på traditionelle slipmidler</vt:lpstr>
      <vt:lpstr>Et alternativ </vt:lpstr>
      <vt:lpstr>De 7 spildtyper 7. Areal/plads (indgreb i natur og miljø)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Bæredygtighed  GF 2 Elektriker</dc:title>
  <dc:creator>nwa@eucsyd.dk</dc:creator>
  <cp:keywords>Grøn omstilling</cp:keywords>
  <cp:lastModifiedBy>Elin Lunding</cp:lastModifiedBy>
  <cp:revision>70</cp:revision>
  <cp:lastPrinted>2026-04-15T09:10:09Z</cp:lastPrinted>
  <dcterms:created xsi:type="dcterms:W3CDTF">2022-11-16T09:49:45Z</dcterms:created>
  <dcterms:modified xsi:type="dcterms:W3CDTF">2026-04-15T09:18:22Z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0x01010020B9C09282CE424BA00C7E5122D50358</vt:lpwstr>
  </property>
  <property fmtid="{D5CDD505-2E9C-101B-9397-08002B2CF9AE}" pid="3" name="Order">
    <vt:r8>313000</vt:r8>
  </property>
  <property fmtid="{D5CDD505-2E9C-101B-9397-08002B2CF9AE}" pid="4" name="_dlc_DocIdItemGuid">
    <vt:lpwstr>d6a49798-4a10-4784-bcca-7da78bfb6765</vt:lpwstr>
  </property>
  <property fmtid="{D5CDD505-2E9C-101B-9397-08002B2CF9AE}" pid="5" name="MediaServiceImageTags">
    <vt:lpwstr/>
  </property>
</Properties>
</file>