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4"/>
  </p:sldMasterIdLst>
  <p:notesMasterIdLst>
    <p:notesMasterId r:id="rId42"/>
  </p:notesMasterIdLst>
  <p:sldIdLst>
    <p:sldId id="2561" r:id="rId5"/>
    <p:sldId id="2562" r:id="rId6"/>
    <p:sldId id="2563" r:id="rId7"/>
    <p:sldId id="2575" r:id="rId8"/>
    <p:sldId id="2576" r:id="rId9"/>
    <p:sldId id="2566" r:id="rId10"/>
    <p:sldId id="2568" r:id="rId11"/>
    <p:sldId id="259" r:id="rId12"/>
    <p:sldId id="260" r:id="rId13"/>
    <p:sldId id="261" r:id="rId14"/>
    <p:sldId id="262" r:id="rId15"/>
    <p:sldId id="263" r:id="rId16"/>
    <p:sldId id="2567" r:id="rId17"/>
    <p:sldId id="339" r:id="rId18"/>
    <p:sldId id="2577" r:id="rId19"/>
    <p:sldId id="282" r:id="rId20"/>
    <p:sldId id="330" r:id="rId21"/>
    <p:sldId id="332" r:id="rId22"/>
    <p:sldId id="334" r:id="rId23"/>
    <p:sldId id="2564" r:id="rId24"/>
    <p:sldId id="276" r:id="rId25"/>
    <p:sldId id="275" r:id="rId26"/>
    <p:sldId id="284" r:id="rId27"/>
    <p:sldId id="285" r:id="rId28"/>
    <p:sldId id="286" r:id="rId29"/>
    <p:sldId id="277" r:id="rId30"/>
    <p:sldId id="283" r:id="rId31"/>
    <p:sldId id="2565" r:id="rId32"/>
    <p:sldId id="2569" r:id="rId33"/>
    <p:sldId id="305" r:id="rId34"/>
    <p:sldId id="338" r:id="rId35"/>
    <p:sldId id="2570" r:id="rId36"/>
    <p:sldId id="2571" r:id="rId37"/>
    <p:sldId id="2578" r:id="rId38"/>
    <p:sldId id="2572" r:id="rId39"/>
    <p:sldId id="2573" r:id="rId40"/>
    <p:sldId id="257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dervisning i El- og Hybridbiler (GF2)" id="{FAFB9127-573C-4021-8E62-0EAFBE966763}">
          <p14:sldIdLst>
            <p14:sldId id="2561"/>
          </p14:sldIdLst>
        </p14:section>
        <p14:section name="Introduktion og Læringsmål" id="{A9B203CA-D4E2-453D-8613-A1D38A885E2A}">
          <p14:sldIdLst>
            <p14:sldId id="2562"/>
            <p14:sldId id="2563"/>
            <p14:sldId id="2575"/>
            <p14:sldId id="2576"/>
          </p14:sldIdLst>
        </p14:section>
        <p14:section name="El- og Hybridbilens Opbygning" id="{91BBEFDD-8756-4267-A520-A38928948FD6}">
          <p14:sldIdLst>
            <p14:sldId id="2566"/>
            <p14:sldId id="2568"/>
            <p14:sldId id="259"/>
            <p14:sldId id="260"/>
            <p14:sldId id="261"/>
            <p14:sldId id="262"/>
            <p14:sldId id="263"/>
            <p14:sldId id="2567"/>
            <p14:sldId id="339"/>
          </p14:sldIdLst>
        </p14:section>
        <p14:section name="Sikkerhed ved Højspænding" id="{784755C3-A5F2-4B4E-9EC7-BE60E5651385}">
          <p14:sldIdLst>
            <p14:sldId id="2577"/>
            <p14:sldId id="282"/>
            <p14:sldId id="330"/>
            <p14:sldId id="332"/>
            <p14:sldId id="334"/>
            <p14:sldId id="2564"/>
            <p14:sldId id="276"/>
            <p14:sldId id="275"/>
            <p14:sldId id="284"/>
            <p14:sldId id="285"/>
            <p14:sldId id="286"/>
            <p14:sldId id="277"/>
            <p14:sldId id="283"/>
            <p14:sldId id="2565"/>
          </p14:sldIdLst>
        </p14:section>
        <p14:section name="Miljømæssige og Teknologiske Aspekter" id="{065941BC-D01F-47D1-BA57-B68CB666672E}">
          <p14:sldIdLst>
            <p14:sldId id="2569"/>
            <p14:sldId id="305"/>
            <p14:sldId id="338"/>
            <p14:sldId id="2570"/>
            <p14:sldId id="2571"/>
            <p14:sldId id="2578"/>
          </p14:sldIdLst>
        </p14:section>
        <p14:section name="Opsummering og Quiz" id="{6690AAB2-DB4F-4777-95F8-4A17558574F8}">
          <p14:sldIdLst>
            <p14:sldId id="2572"/>
            <p14:sldId id="2573"/>
            <p14:sldId id="25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998" autoAdjust="0"/>
  </p:normalViewPr>
  <p:slideViewPr>
    <p:cSldViewPr>
      <p:cViewPr varScale="1">
        <p:scale>
          <a:sx n="63" d="100"/>
          <a:sy n="63" d="100"/>
        </p:scale>
        <p:origin x="1454" y="62"/>
      </p:cViewPr>
      <p:guideLst/>
    </p:cSldViewPr>
  </p:slideViewPr>
  <p:notesTextViewPr>
    <p:cViewPr>
      <p:scale>
        <a:sx n="3" d="2"/>
        <a:sy n="3" d="2"/>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Andersen" userId="92485eea-1c26-45b0-be8c-895cb2be5310" providerId="ADAL" clId="{EF95DD76-1B8F-4343-9D8E-AD4C646741C9}"/>
    <pc:docChg chg="undo custSel addSld modSld sldOrd modSection">
      <pc:chgData name="Kenneth Andersen" userId="92485eea-1c26-45b0-be8c-895cb2be5310" providerId="ADAL" clId="{EF95DD76-1B8F-4343-9D8E-AD4C646741C9}" dt="2026-04-19T12:48:47.459" v="137" actId="20577"/>
      <pc:docMkLst>
        <pc:docMk/>
      </pc:docMkLst>
      <pc:sldChg chg="modSp mod">
        <pc:chgData name="Kenneth Andersen" userId="92485eea-1c26-45b0-be8c-895cb2be5310" providerId="ADAL" clId="{EF95DD76-1B8F-4343-9D8E-AD4C646741C9}" dt="2026-04-19T12:48:47.459" v="137" actId="20577"/>
        <pc:sldMkLst>
          <pc:docMk/>
          <pc:sldMk cId="3513543456" sldId="2563"/>
        </pc:sldMkLst>
        <pc:spChg chg="mod">
          <ac:chgData name="Kenneth Andersen" userId="92485eea-1c26-45b0-be8c-895cb2be5310" providerId="ADAL" clId="{EF95DD76-1B8F-4343-9D8E-AD4C646741C9}" dt="2026-04-19T12:48:47.459" v="137" actId="20577"/>
          <ac:spMkLst>
            <pc:docMk/>
            <pc:sldMk cId="3513543456" sldId="2563"/>
            <ac:spMk id="2" creationId="{CC80623D-7AC0-61D3-250A-A4CFFEAFD0C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85FDC-AA46-4FD7-8EBD-83DE4C20E443}" type="datetimeFigureOut">
              <a:t>19-04-2026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F28F1-16C8-445D-882A-3774E75C985A}" type="slidenum">
              <a:t>‹nr.›</a:t>
            </a:fld>
            <a:endParaRPr lang="en-US"/>
          </a:p>
        </p:txBody>
      </p:sp>
    </p:spTree>
    <p:extLst>
      <p:ext uri="{BB962C8B-B14F-4D97-AF65-F5344CB8AC3E}">
        <p14:creationId xmlns:p14="http://schemas.microsoft.com/office/powerpoint/2010/main" val="304518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a:t>
            </a:r>
          </a:p>
        </p:txBody>
      </p:sp>
      <p:sp>
        <p:nvSpPr>
          <p:cNvPr id="4" name="Slide Number Placeholder 3"/>
          <p:cNvSpPr>
            <a:spLocks noGrp="1"/>
          </p:cNvSpPr>
          <p:nvPr>
            <p:ph type="sldNum" sz="quarter" idx="5"/>
          </p:nvPr>
        </p:nvSpPr>
        <p:spPr/>
        <p:txBody>
          <a:bodyPr/>
          <a:lstStyle/>
          <a:p>
            <a:fld id="{4906AAE3-973A-4C8C-8121-E69D989FEFE6}" type="slidenum">
              <a:t>1</a:t>
            </a:fld>
            <a:endParaRPr lang="en-US"/>
          </a:p>
        </p:txBody>
      </p:sp>
    </p:spTree>
    <p:extLst>
      <p:ext uri="{BB962C8B-B14F-4D97-AF65-F5344CB8AC3E}">
        <p14:creationId xmlns:p14="http://schemas.microsoft.com/office/powerpoint/2010/main" val="1262328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Kursusoversigt</a:t>
            </a:r>
            <a:r>
              <a:rPr lang="en-US" dirty="0"/>
              <a:t> </a:t>
            </a:r>
            <a:r>
              <a:rPr lang="en-US" dirty="0" err="1"/>
              <a:t>og</a:t>
            </a:r>
            <a:r>
              <a:rPr lang="en-US" dirty="0"/>
              <a:t> </a:t>
            </a:r>
            <a:r>
              <a:rPr lang="en-US" dirty="0" err="1"/>
              <a:t>målepinde</a:t>
            </a:r>
            <a:endParaRPr lang="en-US" dirty="0"/>
          </a:p>
        </p:txBody>
      </p:sp>
      <p:sp>
        <p:nvSpPr>
          <p:cNvPr id="4" name="Slide Number Placeholder 3"/>
          <p:cNvSpPr>
            <a:spLocks noGrp="1"/>
          </p:cNvSpPr>
          <p:nvPr>
            <p:ph type="sldNum" sz="quarter" idx="5"/>
          </p:nvPr>
        </p:nvSpPr>
        <p:spPr/>
        <p:txBody>
          <a:bodyPr/>
          <a:lstStyle/>
          <a:p>
            <a:fld id="{4906AAE3-973A-4C8C-8121-E69D989FEFE6}" type="slidenum">
              <a:t>2</a:t>
            </a:fld>
            <a:endParaRPr lang="en-US"/>
          </a:p>
        </p:txBody>
      </p:sp>
    </p:spTree>
    <p:extLst>
      <p:ext uri="{BB962C8B-B14F-4D97-AF65-F5344CB8AC3E}">
        <p14:creationId xmlns:p14="http://schemas.microsoft.com/office/powerpoint/2010/main" val="31064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noProof="0" dirty="0"/>
              <a:t>
Dette kursus introducerer GF2-elever til el- og hybridbiler med fokus på tre centrale målepinde: korrekt sikkerhedsfrakobling af køretøjets højspændingsdel, redegørelse for naturfaglige og miljømæssige aspekter ved teknologisk udvikling, samt vigtigheden af dokumentation og evaluering af arbejdsprocesser. Formålet er at give eleverne både teoretisk viden og praktiske færdigheder, så de kan arbejde sikkert og ansvarligt med moderne køretøjsteknologi. Kurset strækker sig over to dage og kombinerer klasseundervisning, PowerPoint-præsentationer, praktiske øvelser på tre forskellige bilmodeller (Nissan Leaf, Hyundai </a:t>
            </a:r>
            <a:r>
              <a:rPr lang="da-DK" noProof="0" dirty="0" err="1"/>
              <a:t>Ioniq</a:t>
            </a:r>
            <a:r>
              <a:rPr lang="da-DK" noProof="0" dirty="0"/>
              <a:t> og Toyota </a:t>
            </a:r>
            <a:r>
              <a:rPr lang="da-DK" noProof="0" dirty="0" err="1"/>
              <a:t>Yaris</a:t>
            </a:r>
            <a:r>
              <a:rPr lang="da-DK" noProof="0" dirty="0"/>
              <a:t>), samt brug af en undervisningstavle med højvolts batteriopbygning. Eleverne vil lære om komponenter som batteri, inverter, DC/DC-konverter og elmotor, og hvordan disse adskiller sig fra traditionelle forbrændingsmotorer. Derudover vil vi diskutere miljømæssige konsekvenser af elbiler, herunder CO₂-reduktion, batteriproduktion og genanvendelse. </a:t>
            </a:r>
          </a:p>
        </p:txBody>
      </p:sp>
      <p:sp>
        <p:nvSpPr>
          <p:cNvPr id="4" name="Slide Number Placeholder 3"/>
          <p:cNvSpPr>
            <a:spLocks noGrp="1"/>
          </p:cNvSpPr>
          <p:nvPr>
            <p:ph type="sldNum" sz="quarter" idx="5"/>
          </p:nvPr>
        </p:nvSpPr>
        <p:spPr/>
        <p:txBody>
          <a:bodyPr/>
          <a:lstStyle/>
          <a:p>
            <a:fld id="{4906AAE3-973A-4C8C-8121-E69D989FEFE6}" type="slidenum">
              <a:t>3</a:t>
            </a:fld>
            <a:endParaRPr lang="en-US"/>
          </a:p>
        </p:txBody>
      </p:sp>
    </p:spTree>
    <p:extLst>
      <p:ext uri="{BB962C8B-B14F-4D97-AF65-F5344CB8AC3E}">
        <p14:creationId xmlns:p14="http://schemas.microsoft.com/office/powerpoint/2010/main" val="424841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D0F28F1-16C8-445D-882A-3774E75C985A}" type="slidenum">
              <a:rPr lang="da-DK" smtClean="0"/>
              <a:t>4</a:t>
            </a:fld>
            <a:endParaRPr lang="da-DK"/>
          </a:p>
        </p:txBody>
      </p:sp>
    </p:spTree>
    <p:extLst>
      <p:ext uri="{BB962C8B-B14F-4D97-AF65-F5344CB8AC3E}">
        <p14:creationId xmlns:p14="http://schemas.microsoft.com/office/powerpoint/2010/main" val="48986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D0F28F1-16C8-445D-882A-3774E75C985A}" type="slidenum">
              <a:rPr lang="da-DK" smtClean="0"/>
              <a:t>5</a:t>
            </a:fld>
            <a:endParaRPr lang="da-DK"/>
          </a:p>
        </p:txBody>
      </p:sp>
    </p:spTree>
    <p:extLst>
      <p:ext uri="{BB962C8B-B14F-4D97-AF65-F5344CB8AC3E}">
        <p14:creationId xmlns:p14="http://schemas.microsoft.com/office/powerpoint/2010/main" val="3282274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Komponenter</a:t>
            </a:r>
            <a:r>
              <a:rPr lang="en-US" dirty="0"/>
              <a:t> </a:t>
            </a:r>
            <a:r>
              <a:rPr lang="en-US" dirty="0" err="1"/>
              <a:t>i</a:t>
            </a:r>
            <a:r>
              <a:rPr lang="en-US" dirty="0"/>
              <a:t> </a:t>
            </a:r>
            <a:r>
              <a:rPr lang="en-US" dirty="0" err="1"/>
              <a:t>elbiler</a:t>
            </a:r>
            <a:r>
              <a:rPr lang="en-US" dirty="0"/>
              <a:t>, </a:t>
            </a:r>
            <a:r>
              <a:rPr lang="en-US" dirty="0" err="1"/>
              <a:t>Hybridbilens</a:t>
            </a:r>
            <a:r>
              <a:rPr lang="en-US" dirty="0"/>
              <a:t> </a:t>
            </a:r>
            <a:r>
              <a:rPr lang="en-US" dirty="0" err="1"/>
              <a:t>opbygning</a:t>
            </a:r>
            <a:r>
              <a:rPr lang="en-US" dirty="0"/>
              <a:t> </a:t>
            </a:r>
            <a:r>
              <a:rPr lang="en-US" dirty="0" err="1"/>
              <a:t>og</a:t>
            </a:r>
            <a:r>
              <a:rPr lang="en-US" dirty="0"/>
              <a:t> </a:t>
            </a:r>
            <a:r>
              <a:rPr lang="en-US" dirty="0" err="1"/>
              <a:t>funktion</a:t>
            </a:r>
            <a:endParaRPr lang="en-US" dirty="0"/>
          </a:p>
        </p:txBody>
      </p:sp>
      <p:sp>
        <p:nvSpPr>
          <p:cNvPr id="4" name="Slide Number Placeholder 3"/>
          <p:cNvSpPr>
            <a:spLocks noGrp="1"/>
          </p:cNvSpPr>
          <p:nvPr>
            <p:ph type="sldNum" sz="quarter" idx="5"/>
          </p:nvPr>
        </p:nvSpPr>
        <p:spPr/>
        <p:txBody>
          <a:bodyPr/>
          <a:lstStyle/>
          <a:p>
            <a:fld id="{4906AAE3-973A-4C8C-8121-E69D989FEFE6}" type="slidenum">
              <a:t>6</a:t>
            </a:fld>
            <a:endParaRPr lang="en-US"/>
          </a:p>
        </p:txBody>
      </p:sp>
    </p:spTree>
    <p:extLst>
      <p:ext uri="{BB962C8B-B14F-4D97-AF65-F5344CB8AC3E}">
        <p14:creationId xmlns:p14="http://schemas.microsoft.com/office/powerpoint/2010/main" val="1118392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noProof="0" dirty="0"/>
              <a:t>
Hybridbiler kombinerer en forbrændingsmotor med en elektrisk drivlinje for at optimere brændstofeffektivitet og reducere emissioner. Der findes flere typer hybrider: parallelhybrider, hvor både elmotor og forbrændingsmotor kan drive hjulene, og seriehybrider, hvor elmotoren er den primære drivkraft, mens forbrændingsmotoren fungerer som generator. Plug-in hybrider (PHEV) har større batterier, der kan oplades via elnettet, hvilket giver længere elektrisk rækkevidde. Toyota </a:t>
            </a:r>
            <a:r>
              <a:rPr lang="da-DK" noProof="0" dirty="0" err="1"/>
              <a:t>Yaris</a:t>
            </a:r>
            <a:r>
              <a:rPr lang="da-DK" noProof="0" dirty="0"/>
              <a:t> Hybrid er et eksempel på en parallelhybrid, der bruger en planetgear-transmission til at kombinere kraft fra begge motorer. Systemet inkluderer en inverter, et mindre højspændingsbatteri og en BMS, der styrer </a:t>
            </a:r>
            <a:r>
              <a:rPr lang="da-DK" noProof="0" dirty="0" err="1"/>
              <a:t>energiflowet</a:t>
            </a:r>
            <a:r>
              <a:rPr lang="da-DK" noProof="0" dirty="0"/>
              <a:t> mellem motorerne. Fordelen ved hybrider er fleksibiliteten: de kan køre elektrisk i byområder og bruge benzin på lange ture. Udfordringerne omfatter kompleksiteten i systemintegration og behovet for specialiseret service. </a:t>
            </a:r>
          </a:p>
        </p:txBody>
      </p:sp>
      <p:sp>
        <p:nvSpPr>
          <p:cNvPr id="4" name="Slide Number Placeholder 3"/>
          <p:cNvSpPr>
            <a:spLocks noGrp="1"/>
          </p:cNvSpPr>
          <p:nvPr>
            <p:ph type="sldNum" sz="quarter" idx="5"/>
          </p:nvPr>
        </p:nvSpPr>
        <p:spPr/>
        <p:txBody>
          <a:bodyPr/>
          <a:lstStyle/>
          <a:p>
            <a:fld id="{4906AAE3-973A-4C8C-8121-E69D989FEFE6}" type="slidenum">
              <a:t>7</a:t>
            </a:fld>
            <a:endParaRPr lang="en-US"/>
          </a:p>
        </p:txBody>
      </p:sp>
    </p:spTree>
    <p:extLst>
      <p:ext uri="{BB962C8B-B14F-4D97-AF65-F5344CB8AC3E}">
        <p14:creationId xmlns:p14="http://schemas.microsoft.com/office/powerpoint/2010/main" val="412693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D0F28F1-16C8-445D-882A-3774E75C985A}" type="slidenum">
              <a:rPr lang="da-DK" smtClean="0"/>
              <a:t>12</a:t>
            </a:fld>
            <a:endParaRPr lang="da-DK"/>
          </a:p>
        </p:txBody>
      </p:sp>
    </p:spTree>
    <p:extLst>
      <p:ext uri="{BB962C8B-B14F-4D97-AF65-F5344CB8AC3E}">
        <p14:creationId xmlns:p14="http://schemas.microsoft.com/office/powerpoint/2010/main" val="2587673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da-DK" noProof="0" dirty="0"/>
              <a:t>Elbiler er opbygget omkring et højspændingsbatteri, som typisk ligger mellem 300 og 400 volt. Batteriet leverer energi til en inverter, der omdanner jævnstrøm (DC) til vekselstrøm (AC) til elmotoren. Motoren driver hjulene direkte eller via en reduktionsgear. Derudover findes en DC/DC-konverter, som reducerer spændingen til 12V-systemet, der forsyner bilens elektronik og tilbehør. Batteristyringssystemet (BMS) overvåger cellernes temperatur, spænding og opladningstilstand for at sikre optimal ydeevne og sikkerhed. Kølesystemer er også integreret for at forhindre overophedning. Sammenlignet med forbrændingsmotorer har elbiler færre bevægelige dele, hvilket reducerer vedligeholdelsesbehovet. Eksempler på populære elbiler inkluderer VW e-Golf og Nissan Leaf, som begge anvender </a:t>
            </a:r>
            <a:r>
              <a:rPr lang="da-DK" noProof="0" dirty="0" err="1"/>
              <a:t>lithium</a:t>
            </a:r>
            <a:r>
              <a:rPr lang="da-DK" noProof="0" dirty="0"/>
              <a:t>-ion batterier og avancerede regenereringssystemer til at genvinde energi under bremsning. Disse komponenter arbejder sammen for at levere en effektiv, støjsvag og emissionsfri køreoplevelse. </a:t>
            </a:r>
            <a:endParaRPr lang="en-US" dirty="0"/>
          </a:p>
        </p:txBody>
      </p:sp>
      <p:sp>
        <p:nvSpPr>
          <p:cNvPr id="4" name="Slide Number Placeholder 3"/>
          <p:cNvSpPr>
            <a:spLocks noGrp="1"/>
          </p:cNvSpPr>
          <p:nvPr>
            <p:ph type="sldNum" sz="quarter" idx="5"/>
          </p:nvPr>
        </p:nvSpPr>
        <p:spPr/>
        <p:txBody>
          <a:bodyPr/>
          <a:lstStyle/>
          <a:p>
            <a:fld id="{4906AAE3-973A-4C8C-8121-E69D989FEFE6}" type="slidenum">
              <a:t>13</a:t>
            </a:fld>
            <a:endParaRPr lang="en-US"/>
          </a:p>
        </p:txBody>
      </p:sp>
    </p:spTree>
    <p:extLst>
      <p:ext uri="{BB962C8B-B14F-4D97-AF65-F5344CB8AC3E}">
        <p14:creationId xmlns:p14="http://schemas.microsoft.com/office/powerpoint/2010/main" val="2916072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Personlige værnemidler og procedurer</a:t>
            </a:r>
          </a:p>
        </p:txBody>
      </p:sp>
      <p:sp>
        <p:nvSpPr>
          <p:cNvPr id="4" name="Slide Number Placeholder 3"/>
          <p:cNvSpPr>
            <a:spLocks noGrp="1"/>
          </p:cNvSpPr>
          <p:nvPr>
            <p:ph type="sldNum" sz="quarter" idx="5"/>
          </p:nvPr>
        </p:nvSpPr>
        <p:spPr/>
        <p:txBody>
          <a:bodyPr/>
          <a:lstStyle/>
          <a:p>
            <a:fld id="{4906AAE3-973A-4C8C-8121-E69D989FEFE6}" type="slidenum">
              <a:t>20</a:t>
            </a:fld>
            <a:endParaRPr lang="en-US"/>
          </a:p>
        </p:txBody>
      </p:sp>
    </p:spTree>
    <p:extLst>
      <p:ext uri="{BB962C8B-B14F-4D97-AF65-F5344CB8AC3E}">
        <p14:creationId xmlns:p14="http://schemas.microsoft.com/office/powerpoint/2010/main" val="3245356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r>
              <a:rPr lang="en-US" dirty="0" err="1"/>
              <a:t>Arbejdet</a:t>
            </a:r>
            <a:r>
              <a:rPr lang="en-US"/>
              <a:t> med </a:t>
            </a:r>
            <a:r>
              <a:rPr lang="en-US" dirty="0" err="1"/>
              <a:t>højspændingssystemer</a:t>
            </a:r>
            <a:r>
              <a:rPr lang="en-US"/>
              <a:t> </a:t>
            </a:r>
            <a:r>
              <a:rPr lang="en-US" dirty="0" err="1"/>
              <a:t>i</a:t>
            </a:r>
            <a:r>
              <a:rPr lang="en-US"/>
              <a:t> </a:t>
            </a:r>
            <a:r>
              <a:rPr lang="en-US" dirty="0" err="1"/>
              <a:t>el</a:t>
            </a:r>
            <a:r>
              <a:rPr lang="en-US"/>
              <a:t>- </a:t>
            </a:r>
            <a:r>
              <a:rPr lang="en-US" dirty="0" err="1"/>
              <a:t>og</a:t>
            </a:r>
            <a:r>
              <a:rPr lang="en-US"/>
              <a:t> </a:t>
            </a:r>
            <a:r>
              <a:rPr lang="en-US" dirty="0" err="1"/>
              <a:t>hybridbiler</a:t>
            </a:r>
            <a:r>
              <a:rPr lang="en-US"/>
              <a:t> </a:t>
            </a:r>
            <a:r>
              <a:rPr lang="en-US" dirty="0" err="1"/>
              <a:t>kræver</a:t>
            </a:r>
            <a:r>
              <a:rPr lang="en-US"/>
              <a:t> </a:t>
            </a:r>
            <a:r>
              <a:rPr lang="en-US" dirty="0" err="1"/>
              <a:t>strenge</a:t>
            </a:r>
            <a:r>
              <a:rPr lang="en-US"/>
              <a:t> </a:t>
            </a:r>
            <a:r>
              <a:rPr lang="en-US" dirty="0" err="1"/>
              <a:t>sikkerhedsforanstaltninger</a:t>
            </a:r>
            <a:r>
              <a:rPr lang="en-US"/>
              <a:t> for at </a:t>
            </a:r>
            <a:r>
              <a:rPr lang="en-US" dirty="0" err="1"/>
              <a:t>beskytte</a:t>
            </a:r>
            <a:r>
              <a:rPr lang="en-US"/>
              <a:t> </a:t>
            </a:r>
            <a:r>
              <a:rPr lang="en-US" dirty="0" err="1"/>
              <a:t>teknikere</a:t>
            </a:r>
            <a:r>
              <a:rPr lang="en-US"/>
              <a:t> mod </a:t>
            </a:r>
            <a:r>
              <a:rPr lang="en-US" dirty="0" err="1"/>
              <a:t>elektriske</a:t>
            </a:r>
            <a:r>
              <a:rPr lang="en-US"/>
              <a:t> </a:t>
            </a:r>
            <a:r>
              <a:rPr lang="en-US" dirty="0" err="1"/>
              <a:t>stød</a:t>
            </a:r>
            <a:r>
              <a:rPr lang="en-US"/>
              <a:t> </a:t>
            </a:r>
            <a:r>
              <a:rPr lang="en-US" dirty="0" err="1"/>
              <a:t>og</a:t>
            </a:r>
            <a:r>
              <a:rPr lang="en-US"/>
              <a:t> </a:t>
            </a:r>
            <a:r>
              <a:rPr lang="en-US" dirty="0" err="1"/>
              <a:t>andre</a:t>
            </a:r>
            <a:r>
              <a:rPr lang="en-US"/>
              <a:t> farer. Først </a:t>
            </a:r>
            <a:r>
              <a:rPr lang="en-US" dirty="0" err="1"/>
              <a:t>og</a:t>
            </a:r>
            <a:r>
              <a:rPr lang="en-US"/>
              <a:t> </a:t>
            </a:r>
            <a:r>
              <a:rPr lang="en-US" dirty="0" err="1"/>
              <a:t>fremmest</a:t>
            </a:r>
            <a:r>
              <a:rPr lang="en-US"/>
              <a:t> </a:t>
            </a:r>
            <a:r>
              <a:rPr lang="en-US" dirty="0" err="1"/>
              <a:t>skal</a:t>
            </a:r>
            <a:r>
              <a:rPr lang="en-US"/>
              <a:t> </a:t>
            </a:r>
            <a:r>
              <a:rPr lang="en-US" dirty="0" err="1"/>
              <a:t>personlige</a:t>
            </a:r>
            <a:r>
              <a:rPr lang="en-US"/>
              <a:t> </a:t>
            </a:r>
            <a:r>
              <a:rPr lang="en-US" dirty="0" err="1"/>
              <a:t>værnemidler</a:t>
            </a:r>
            <a:r>
              <a:rPr lang="en-US"/>
              <a:t> (PPE) </a:t>
            </a:r>
            <a:r>
              <a:rPr lang="en-US" dirty="0" err="1"/>
              <a:t>anvendes</a:t>
            </a:r>
            <a:r>
              <a:rPr lang="en-US"/>
              <a:t>, </a:t>
            </a:r>
            <a:r>
              <a:rPr lang="en-US" dirty="0" err="1"/>
              <a:t>herunder</a:t>
            </a:r>
            <a:r>
              <a:rPr lang="en-US"/>
              <a:t> </a:t>
            </a:r>
            <a:r>
              <a:rPr lang="en-US" dirty="0" err="1"/>
              <a:t>isolerende</a:t>
            </a:r>
            <a:r>
              <a:rPr lang="en-US"/>
              <a:t> </a:t>
            </a:r>
            <a:r>
              <a:rPr lang="en-US" dirty="0" err="1"/>
              <a:t>handsker</a:t>
            </a:r>
            <a:r>
              <a:rPr lang="en-US"/>
              <a:t>, </a:t>
            </a:r>
            <a:r>
              <a:rPr lang="en-US" dirty="0" err="1"/>
              <a:t>beskyttelsesbriller</a:t>
            </a:r>
            <a:r>
              <a:rPr lang="en-US"/>
              <a:t> </a:t>
            </a:r>
            <a:r>
              <a:rPr lang="en-US" dirty="0" err="1"/>
              <a:t>og</a:t>
            </a:r>
            <a:r>
              <a:rPr lang="en-US"/>
              <a:t> </a:t>
            </a:r>
            <a:r>
              <a:rPr lang="en-US" dirty="0" err="1"/>
              <a:t>sikkerhedssko</a:t>
            </a:r>
            <a:r>
              <a:rPr lang="en-US"/>
              <a:t>. Disse </a:t>
            </a:r>
            <a:r>
              <a:rPr lang="en-US" dirty="0" err="1"/>
              <a:t>reducerer</a:t>
            </a:r>
            <a:r>
              <a:rPr lang="en-US"/>
              <a:t> </a:t>
            </a:r>
            <a:r>
              <a:rPr lang="en-US" dirty="0" err="1"/>
              <a:t>risikoen</a:t>
            </a:r>
            <a:r>
              <a:rPr lang="en-US"/>
              <a:t> for </a:t>
            </a:r>
            <a:r>
              <a:rPr lang="en-US" dirty="0" err="1"/>
              <a:t>kontakt</a:t>
            </a:r>
            <a:r>
              <a:rPr lang="en-US"/>
              <a:t> med </a:t>
            </a:r>
            <a:r>
              <a:rPr lang="en-US" dirty="0" err="1"/>
              <a:t>strømførende</a:t>
            </a:r>
            <a:r>
              <a:rPr lang="en-US"/>
              <a:t> dele. </a:t>
            </a:r>
            <a:r>
              <a:rPr lang="en-US" dirty="0" err="1"/>
              <a:t>Derudover</a:t>
            </a:r>
            <a:r>
              <a:rPr lang="en-US"/>
              <a:t> </a:t>
            </a:r>
            <a:r>
              <a:rPr lang="en-US" dirty="0" err="1"/>
              <a:t>skal</a:t>
            </a:r>
            <a:r>
              <a:rPr lang="en-US"/>
              <a:t> der </a:t>
            </a:r>
            <a:r>
              <a:rPr lang="en-US" dirty="0" err="1"/>
              <a:t>anvendes</a:t>
            </a:r>
            <a:r>
              <a:rPr lang="en-US"/>
              <a:t> </a:t>
            </a:r>
            <a:r>
              <a:rPr lang="en-US" dirty="0" err="1"/>
              <a:t>isoleringsværktøj</a:t>
            </a:r>
            <a:r>
              <a:rPr lang="en-US"/>
              <a:t>, </a:t>
            </a:r>
            <a:r>
              <a:rPr lang="en-US" dirty="0" err="1"/>
              <a:t>som</a:t>
            </a:r>
            <a:r>
              <a:rPr lang="en-US"/>
              <a:t> er </a:t>
            </a:r>
            <a:r>
              <a:rPr lang="en-US" dirty="0" err="1"/>
              <a:t>certificeret</a:t>
            </a:r>
            <a:r>
              <a:rPr lang="en-US"/>
              <a:t> </a:t>
            </a:r>
            <a:r>
              <a:rPr lang="en-US" dirty="0" err="1"/>
              <a:t>til</a:t>
            </a:r>
            <a:r>
              <a:rPr lang="en-US"/>
              <a:t> </a:t>
            </a:r>
            <a:r>
              <a:rPr lang="en-US" dirty="0" err="1"/>
              <a:t>højspændingsarbejde</a:t>
            </a:r>
            <a:r>
              <a:rPr lang="en-US"/>
              <a:t>. En </a:t>
            </a:r>
            <a:r>
              <a:rPr lang="en-US" dirty="0" err="1"/>
              <a:t>korrekt</a:t>
            </a:r>
            <a:r>
              <a:rPr lang="en-US"/>
              <a:t> procedure starter med at </a:t>
            </a:r>
            <a:r>
              <a:rPr lang="en-US" dirty="0" err="1"/>
              <a:t>sikre</a:t>
            </a:r>
            <a:r>
              <a:rPr lang="en-US"/>
              <a:t>, at </a:t>
            </a:r>
            <a:r>
              <a:rPr lang="en-US" dirty="0" err="1"/>
              <a:t>bilen</a:t>
            </a:r>
            <a:r>
              <a:rPr lang="en-US"/>
              <a:t> er </a:t>
            </a:r>
            <a:r>
              <a:rPr lang="en-US" dirty="0" err="1"/>
              <a:t>slukket</a:t>
            </a:r>
            <a:r>
              <a:rPr lang="en-US"/>
              <a:t>, </a:t>
            </a:r>
            <a:r>
              <a:rPr lang="en-US" dirty="0" err="1"/>
              <a:t>og</a:t>
            </a:r>
            <a:r>
              <a:rPr lang="en-US"/>
              <a:t> </a:t>
            </a:r>
            <a:r>
              <a:rPr lang="en-US" dirty="0" err="1"/>
              <a:t>nøglen</a:t>
            </a:r>
            <a:r>
              <a:rPr lang="en-US"/>
              <a:t> er </a:t>
            </a:r>
            <a:r>
              <a:rPr lang="en-US" dirty="0" err="1"/>
              <a:t>fjernet</a:t>
            </a:r>
            <a:r>
              <a:rPr lang="en-US"/>
              <a:t> </a:t>
            </a:r>
            <a:r>
              <a:rPr lang="en-US" dirty="0" err="1"/>
              <a:t>fra</a:t>
            </a:r>
            <a:r>
              <a:rPr lang="en-US"/>
              <a:t> </a:t>
            </a:r>
            <a:r>
              <a:rPr lang="en-US" dirty="0" err="1"/>
              <a:t>kabinen</a:t>
            </a:r>
            <a:r>
              <a:rPr lang="en-US"/>
              <a:t>. </a:t>
            </a:r>
            <a:r>
              <a:rPr lang="en-US" dirty="0" err="1"/>
              <a:t>Derefter</a:t>
            </a:r>
            <a:r>
              <a:rPr lang="en-US"/>
              <a:t> </a:t>
            </a:r>
            <a:r>
              <a:rPr lang="en-US" dirty="0" err="1"/>
              <a:t>skal</a:t>
            </a:r>
            <a:r>
              <a:rPr lang="en-US"/>
              <a:t> man vente den </a:t>
            </a:r>
            <a:r>
              <a:rPr lang="en-US" dirty="0" err="1"/>
              <a:t>anbefalede</a:t>
            </a:r>
            <a:r>
              <a:rPr lang="en-US"/>
              <a:t> </a:t>
            </a:r>
            <a:r>
              <a:rPr lang="en-US" dirty="0" err="1"/>
              <a:t>tid</a:t>
            </a:r>
            <a:r>
              <a:rPr lang="en-US"/>
              <a:t> for </a:t>
            </a:r>
            <a:r>
              <a:rPr lang="en-US" dirty="0" err="1"/>
              <a:t>kondensatorafladning</a:t>
            </a:r>
            <a:r>
              <a:rPr lang="en-US"/>
              <a:t>, </a:t>
            </a:r>
            <a:r>
              <a:rPr lang="en-US" dirty="0" err="1"/>
              <a:t>typisk</a:t>
            </a:r>
            <a:r>
              <a:rPr lang="en-US"/>
              <a:t> 5-10 </a:t>
            </a:r>
            <a:r>
              <a:rPr lang="en-US" dirty="0" err="1"/>
              <a:t>minutter</a:t>
            </a:r>
            <a:r>
              <a:rPr lang="en-US"/>
              <a:t>, </a:t>
            </a:r>
            <a:r>
              <a:rPr lang="en-US" dirty="0" err="1"/>
              <a:t>afhængigt</a:t>
            </a:r>
            <a:r>
              <a:rPr lang="en-US"/>
              <a:t> </a:t>
            </a:r>
            <a:r>
              <a:rPr lang="en-US" dirty="0" err="1"/>
              <a:t>af</a:t>
            </a:r>
            <a:r>
              <a:rPr lang="en-US"/>
              <a:t> </a:t>
            </a:r>
            <a:r>
              <a:rPr lang="en-US" dirty="0" err="1"/>
              <a:t>producentens</a:t>
            </a:r>
            <a:r>
              <a:rPr lang="en-US"/>
              <a:t> </a:t>
            </a:r>
            <a:r>
              <a:rPr lang="en-US" dirty="0" err="1"/>
              <a:t>specifikationer</a:t>
            </a:r>
            <a:r>
              <a:rPr lang="en-US"/>
              <a:t>. </a:t>
            </a:r>
            <a:r>
              <a:rPr lang="en-US" dirty="0" err="1"/>
              <a:t>Serviceplug</a:t>
            </a:r>
            <a:r>
              <a:rPr lang="en-US"/>
              <a:t> </a:t>
            </a:r>
            <a:r>
              <a:rPr lang="en-US" dirty="0" err="1"/>
              <a:t>eller</a:t>
            </a:r>
            <a:r>
              <a:rPr lang="en-US"/>
              <a:t> </a:t>
            </a:r>
            <a:r>
              <a:rPr lang="en-US" dirty="0" err="1"/>
              <a:t>højspændingssikring</a:t>
            </a:r>
            <a:r>
              <a:rPr lang="en-US"/>
              <a:t> </a:t>
            </a:r>
            <a:r>
              <a:rPr lang="en-US" dirty="0" err="1"/>
              <a:t>skal</a:t>
            </a:r>
            <a:r>
              <a:rPr lang="en-US"/>
              <a:t> </a:t>
            </a:r>
            <a:r>
              <a:rPr lang="en-US" dirty="0" err="1"/>
              <a:t>fjernes</a:t>
            </a:r>
            <a:r>
              <a:rPr lang="en-US"/>
              <a:t> for at </a:t>
            </a:r>
            <a:r>
              <a:rPr lang="en-US" dirty="0" err="1"/>
              <a:t>afbryde</a:t>
            </a:r>
            <a:r>
              <a:rPr lang="en-US"/>
              <a:t> </a:t>
            </a:r>
            <a:r>
              <a:rPr lang="en-US" dirty="0" err="1"/>
              <a:t>kredsløbet</a:t>
            </a:r>
            <a:r>
              <a:rPr lang="en-US"/>
              <a:t>, </a:t>
            </a:r>
            <a:r>
              <a:rPr lang="en-US" dirty="0" err="1"/>
              <a:t>og</a:t>
            </a:r>
            <a:r>
              <a:rPr lang="en-US"/>
              <a:t> der </a:t>
            </a:r>
            <a:r>
              <a:rPr lang="en-US" dirty="0" err="1"/>
              <a:t>skal</a:t>
            </a:r>
            <a:r>
              <a:rPr lang="en-US"/>
              <a:t> </a:t>
            </a:r>
            <a:r>
              <a:rPr lang="en-US" dirty="0" err="1"/>
              <a:t>foretages</a:t>
            </a:r>
            <a:r>
              <a:rPr lang="en-US"/>
              <a:t> </a:t>
            </a:r>
            <a:r>
              <a:rPr lang="en-US" dirty="0" err="1"/>
              <a:t>en</a:t>
            </a:r>
            <a:r>
              <a:rPr lang="en-US"/>
              <a:t> </a:t>
            </a:r>
            <a:r>
              <a:rPr lang="en-US" dirty="0" err="1"/>
              <a:t>spændingsmåling</a:t>
            </a:r>
            <a:r>
              <a:rPr lang="en-US"/>
              <a:t> for at </a:t>
            </a:r>
            <a:r>
              <a:rPr lang="en-US" dirty="0" err="1"/>
              <a:t>verificere</a:t>
            </a:r>
            <a:r>
              <a:rPr lang="en-US"/>
              <a:t>, at </a:t>
            </a:r>
            <a:r>
              <a:rPr lang="en-US" dirty="0" err="1"/>
              <a:t>systemet</a:t>
            </a:r>
            <a:r>
              <a:rPr lang="en-US"/>
              <a:t> er </a:t>
            </a:r>
            <a:r>
              <a:rPr lang="en-US" dirty="0" err="1"/>
              <a:t>spændingsløst</a:t>
            </a:r>
            <a:r>
              <a:rPr lang="en-US"/>
              <a:t> (0V). Det er </a:t>
            </a:r>
            <a:r>
              <a:rPr lang="en-US" dirty="0" err="1"/>
              <a:t>vigtigt</a:t>
            </a:r>
            <a:r>
              <a:rPr lang="en-US"/>
              <a:t> at </a:t>
            </a:r>
            <a:r>
              <a:rPr lang="en-US" dirty="0" err="1"/>
              <a:t>placere</a:t>
            </a:r>
            <a:r>
              <a:rPr lang="en-US"/>
              <a:t> </a:t>
            </a:r>
            <a:r>
              <a:rPr lang="en-US" dirty="0" err="1"/>
              <a:t>advarselsskilte</a:t>
            </a:r>
            <a:r>
              <a:rPr lang="en-US"/>
              <a:t> </a:t>
            </a:r>
            <a:r>
              <a:rPr lang="en-US" dirty="0" err="1"/>
              <a:t>og</a:t>
            </a:r>
            <a:r>
              <a:rPr lang="en-US"/>
              <a:t> </a:t>
            </a:r>
            <a:r>
              <a:rPr lang="en-US" dirty="0" err="1"/>
              <a:t>afspærringer</a:t>
            </a:r>
            <a:r>
              <a:rPr lang="en-US"/>
              <a:t> </a:t>
            </a:r>
            <a:r>
              <a:rPr lang="en-US" dirty="0" err="1"/>
              <a:t>omkring</a:t>
            </a:r>
            <a:r>
              <a:rPr lang="en-US"/>
              <a:t> </a:t>
            </a:r>
            <a:r>
              <a:rPr lang="en-US" dirty="0" err="1"/>
              <a:t>arbejdsområdet</a:t>
            </a:r>
            <a:r>
              <a:rPr lang="en-US"/>
              <a:t> for at </a:t>
            </a:r>
            <a:r>
              <a:rPr lang="en-US" dirty="0" err="1"/>
              <a:t>forhindre</a:t>
            </a:r>
            <a:r>
              <a:rPr lang="en-US"/>
              <a:t> </a:t>
            </a:r>
            <a:r>
              <a:rPr lang="en-US" dirty="0" err="1"/>
              <a:t>utilsigtet</a:t>
            </a:r>
            <a:r>
              <a:rPr lang="en-US"/>
              <a:t> </a:t>
            </a:r>
            <a:r>
              <a:rPr lang="en-US" dirty="0" err="1"/>
              <a:t>adgang</a:t>
            </a:r>
            <a:r>
              <a:rPr lang="en-US"/>
              <a:t>. </a:t>
            </a:r>
            <a:r>
              <a:rPr lang="en-US" dirty="0" err="1"/>
              <a:t>Endelig</a:t>
            </a:r>
            <a:r>
              <a:rPr lang="en-US"/>
              <a:t> </a:t>
            </a:r>
            <a:r>
              <a:rPr lang="en-US" dirty="0" err="1"/>
              <a:t>skal</a:t>
            </a:r>
            <a:r>
              <a:rPr lang="en-US"/>
              <a:t> alle trin </a:t>
            </a:r>
            <a:r>
              <a:rPr lang="en-US" dirty="0" err="1"/>
              <a:t>dokumenteres</a:t>
            </a:r>
            <a:r>
              <a:rPr lang="en-US"/>
              <a:t> med </a:t>
            </a:r>
            <a:r>
              <a:rPr lang="en-US" dirty="0" err="1"/>
              <a:t>billeder</a:t>
            </a:r>
            <a:r>
              <a:rPr lang="en-US"/>
              <a:t> </a:t>
            </a:r>
            <a:r>
              <a:rPr lang="en-US" dirty="0" err="1"/>
              <a:t>og</a:t>
            </a:r>
            <a:r>
              <a:rPr lang="en-US"/>
              <a:t> noter, </a:t>
            </a:r>
            <a:r>
              <a:rPr lang="en-US" dirty="0" err="1"/>
              <a:t>både</a:t>
            </a:r>
            <a:r>
              <a:rPr lang="en-US"/>
              <a:t> for </a:t>
            </a:r>
            <a:r>
              <a:rPr lang="en-US" dirty="0" err="1"/>
              <a:t>sporbarhed</a:t>
            </a:r>
            <a:r>
              <a:rPr lang="en-US"/>
              <a:t> </a:t>
            </a:r>
            <a:r>
              <a:rPr lang="en-US" dirty="0" err="1"/>
              <a:t>og</a:t>
            </a:r>
            <a:r>
              <a:rPr lang="en-US"/>
              <a:t> </a:t>
            </a:r>
            <a:r>
              <a:rPr lang="en-US" dirty="0" err="1"/>
              <a:t>som</a:t>
            </a:r>
            <a:r>
              <a:rPr lang="en-US"/>
              <a:t> </a:t>
            </a:r>
            <a:r>
              <a:rPr lang="en-US" dirty="0" err="1"/>
              <a:t>en</a:t>
            </a:r>
            <a:r>
              <a:rPr lang="en-US"/>
              <a:t> del </a:t>
            </a:r>
            <a:r>
              <a:rPr lang="en-US" dirty="0" err="1"/>
              <a:t>af</a:t>
            </a:r>
            <a:r>
              <a:rPr lang="en-US"/>
              <a:t> </a:t>
            </a:r>
            <a:r>
              <a:rPr lang="en-US" dirty="0" err="1"/>
              <a:t>læringsprocessen</a:t>
            </a:r>
            <a:r>
              <a:rPr lang="en-US"/>
              <a:t>. </a:t>
            </a:r>
          </a:p>
        </p:txBody>
      </p:sp>
      <p:sp>
        <p:nvSpPr>
          <p:cNvPr id="4" name="Slide Number Placeholder 3"/>
          <p:cNvSpPr>
            <a:spLocks noGrp="1"/>
          </p:cNvSpPr>
          <p:nvPr>
            <p:ph type="sldNum" sz="quarter" idx="5"/>
          </p:nvPr>
        </p:nvSpPr>
        <p:spPr/>
        <p:txBody>
          <a:bodyPr/>
          <a:lstStyle/>
          <a:p>
            <a:fld id="{4906AAE3-973A-4C8C-8121-E69D989FEFE6}" type="slidenum">
              <a:t>28</a:t>
            </a:fld>
            <a:endParaRPr lang="en-US"/>
          </a:p>
        </p:txBody>
      </p:sp>
    </p:spTree>
    <p:extLst>
      <p:ext uri="{BB962C8B-B14F-4D97-AF65-F5344CB8AC3E}">
        <p14:creationId xmlns:p14="http://schemas.microsoft.com/office/powerpoint/2010/main" val="222037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Naturfaglige og miljømæssige konsekvenser, Fremtidens køretøjsteknologi</a:t>
            </a:r>
          </a:p>
        </p:txBody>
      </p:sp>
      <p:sp>
        <p:nvSpPr>
          <p:cNvPr id="4" name="Slide Number Placeholder 3"/>
          <p:cNvSpPr>
            <a:spLocks noGrp="1"/>
          </p:cNvSpPr>
          <p:nvPr>
            <p:ph type="sldNum" sz="quarter" idx="5"/>
          </p:nvPr>
        </p:nvSpPr>
        <p:spPr/>
        <p:txBody>
          <a:bodyPr/>
          <a:lstStyle/>
          <a:p>
            <a:fld id="{4906AAE3-973A-4C8C-8121-E69D989FEFE6}" type="slidenum">
              <a:t>29</a:t>
            </a:fld>
            <a:endParaRPr lang="en-US"/>
          </a:p>
        </p:txBody>
      </p:sp>
    </p:spTree>
    <p:extLst>
      <p:ext uri="{BB962C8B-B14F-4D97-AF65-F5344CB8AC3E}">
        <p14:creationId xmlns:p14="http://schemas.microsoft.com/office/powerpoint/2010/main" val="1151574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Alle brændstof motor er forskellige.</a:t>
            </a:r>
          </a:p>
          <a:p>
            <a:r>
              <a:rPr lang="da-DK" dirty="0"/>
              <a:t>5 % i friktion ved opstart</a:t>
            </a:r>
          </a:p>
          <a:p>
            <a:r>
              <a:rPr lang="da-DK" dirty="0"/>
              <a:t>30 % i køling</a:t>
            </a:r>
          </a:p>
          <a:p>
            <a:r>
              <a:rPr lang="da-DK" dirty="0"/>
              <a:t>40 % i udstødning</a:t>
            </a:r>
          </a:p>
          <a:p>
            <a:r>
              <a:rPr lang="da-DK" dirty="0"/>
              <a:t>25% i effektiv arbejde.</a:t>
            </a:r>
          </a:p>
          <a:p>
            <a:endParaRPr lang="da-DK" dirty="0"/>
          </a:p>
        </p:txBody>
      </p:sp>
      <p:sp>
        <p:nvSpPr>
          <p:cNvPr id="4" name="Pladsholder til slidenummer 3"/>
          <p:cNvSpPr>
            <a:spLocks noGrp="1"/>
          </p:cNvSpPr>
          <p:nvPr>
            <p:ph type="sldNum" sz="quarter" idx="5"/>
          </p:nvPr>
        </p:nvSpPr>
        <p:spPr/>
        <p:txBody>
          <a:bodyPr/>
          <a:lstStyle/>
          <a:p>
            <a:fld id="{D447F2A3-067C-4025-A1CA-AE3B7FA31A29}" type="slidenum">
              <a:rPr lang="da-DK" smtClean="0"/>
              <a:t>30</a:t>
            </a:fld>
            <a:endParaRPr lang="da-DK"/>
          </a:p>
        </p:txBody>
      </p:sp>
    </p:spTree>
    <p:extLst>
      <p:ext uri="{BB962C8B-B14F-4D97-AF65-F5344CB8AC3E}">
        <p14:creationId xmlns:p14="http://schemas.microsoft.com/office/powerpoint/2010/main" val="3259622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i="0" kern="1200" dirty="0">
                <a:solidFill>
                  <a:schemeClr val="tx1"/>
                </a:solidFill>
                <a:effectLst/>
                <a:latin typeface="+mn-lt"/>
                <a:ea typeface="+mn-ea"/>
                <a:cs typeface="+mn-cs"/>
              </a:rPr>
              <a:t>Typisk virkningsgrad for en </a:t>
            </a:r>
            <a:r>
              <a:rPr lang="da-DK" sz="1200" b="1" i="0" kern="1200" dirty="0" err="1">
                <a:solidFill>
                  <a:schemeClr val="tx1"/>
                </a:solidFill>
                <a:effectLst/>
                <a:latin typeface="+mn-lt"/>
                <a:ea typeface="+mn-ea"/>
                <a:cs typeface="+mn-cs"/>
              </a:rPr>
              <a:t>elbilsmotor</a:t>
            </a:r>
            <a:r>
              <a:rPr lang="da-DK" sz="1200" b="1" i="0" kern="1200" dirty="0">
                <a:solidFill>
                  <a:schemeClr val="tx1"/>
                </a:solidFill>
                <a:effectLst/>
                <a:latin typeface="+mn-lt"/>
                <a:ea typeface="+mn-ea"/>
                <a:cs typeface="+mn-cs"/>
              </a:rPr>
              <a:t>:</a:t>
            </a:r>
          </a:p>
          <a:p>
            <a:r>
              <a:rPr lang="da-DK" sz="1200" b="1" i="0" kern="1200" dirty="0">
                <a:solidFill>
                  <a:schemeClr val="tx1"/>
                </a:solidFill>
                <a:effectLst/>
                <a:latin typeface="+mn-lt"/>
                <a:ea typeface="+mn-ea"/>
                <a:cs typeface="+mn-cs"/>
              </a:rPr>
              <a:t>Elmotor alene:</a:t>
            </a:r>
            <a:r>
              <a:rPr lang="da-DK" sz="1200" b="0" i="0" kern="1200" dirty="0">
                <a:solidFill>
                  <a:schemeClr val="tx1"/>
                </a:solidFill>
                <a:effectLst/>
                <a:latin typeface="+mn-lt"/>
                <a:ea typeface="+mn-ea"/>
                <a:cs typeface="+mn-cs"/>
              </a:rPr>
              <a:t> 85–95 %</a:t>
            </a:r>
          </a:p>
          <a:p>
            <a:r>
              <a:rPr lang="da-DK" sz="1200" b="1" i="0" kern="1200" dirty="0">
                <a:solidFill>
                  <a:schemeClr val="tx1"/>
                </a:solidFill>
                <a:effectLst/>
                <a:latin typeface="+mn-lt"/>
                <a:ea typeface="+mn-ea"/>
                <a:cs typeface="+mn-cs"/>
              </a:rPr>
              <a:t>Hele drivlinjen inkl. inverter, transmission og batteristyring:</a:t>
            </a:r>
            <a:r>
              <a:rPr lang="da-DK" sz="1200" b="0" i="0" kern="1200" dirty="0">
                <a:solidFill>
                  <a:schemeClr val="tx1"/>
                </a:solidFill>
                <a:effectLst/>
                <a:latin typeface="+mn-lt"/>
                <a:ea typeface="+mn-ea"/>
                <a:cs typeface="+mn-cs"/>
              </a:rPr>
              <a:t> 70–90 %</a:t>
            </a:r>
          </a:p>
          <a:p>
            <a:endParaRPr lang="da-DK" dirty="0"/>
          </a:p>
        </p:txBody>
      </p:sp>
      <p:sp>
        <p:nvSpPr>
          <p:cNvPr id="4" name="Pladsholder til slidenummer 3"/>
          <p:cNvSpPr>
            <a:spLocks noGrp="1"/>
          </p:cNvSpPr>
          <p:nvPr>
            <p:ph type="sldNum" sz="quarter" idx="5"/>
          </p:nvPr>
        </p:nvSpPr>
        <p:spPr/>
        <p:txBody>
          <a:bodyPr/>
          <a:lstStyle/>
          <a:p>
            <a:fld id="{D447F2A3-067C-4025-A1CA-AE3B7FA31A29}" type="slidenum">
              <a:rPr lang="da-DK" smtClean="0"/>
              <a:t>31</a:t>
            </a:fld>
            <a:endParaRPr lang="da-DK"/>
          </a:p>
        </p:txBody>
      </p:sp>
    </p:spTree>
    <p:extLst>
      <p:ext uri="{BB962C8B-B14F-4D97-AF65-F5344CB8AC3E}">
        <p14:creationId xmlns:p14="http://schemas.microsoft.com/office/powerpoint/2010/main" val="727912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da-DK" noProof="0" dirty="0"/>
              <a:t>El- og hybridbiler spiller en central rolle i reduktion af CO₂-udledning, men deres miljøpåvirkning er kompleks. På den positive side eliminerer elbiler lokale emissioner, hvilket forbedrer luftkvaliteten i byområder. Dog kræver produktionen af </a:t>
            </a:r>
            <a:r>
              <a:rPr lang="da-DK" noProof="0" dirty="0" err="1"/>
              <a:t>lithium</a:t>
            </a:r>
            <a:r>
              <a:rPr lang="da-DK" noProof="0" dirty="0"/>
              <a:t>-ion batterier betydelige ressourcer, herunder sjældne metaller som kobolt og litium, hvilket medfører miljømæssige og etiske udfordringer. Genanvendelse af batterier er derfor et vigtigt fokusområde for at reducere affald og udvinding af nye råmaterialer. Energiforbruget til opladning afhænger af elnettet: hvis strømmen kommer fra vedvarende kilder, er den samlede CO₂-belastning lav, men ved fossile kilder er gevinsten mindre. </a:t>
            </a:r>
            <a:endParaRPr lang="en-US" dirty="0"/>
          </a:p>
        </p:txBody>
      </p:sp>
      <p:sp>
        <p:nvSpPr>
          <p:cNvPr id="4" name="Slide Number Placeholder 3"/>
          <p:cNvSpPr>
            <a:spLocks noGrp="1"/>
          </p:cNvSpPr>
          <p:nvPr>
            <p:ph type="sldNum" sz="quarter" idx="5"/>
          </p:nvPr>
        </p:nvSpPr>
        <p:spPr/>
        <p:txBody>
          <a:bodyPr/>
          <a:lstStyle/>
          <a:p>
            <a:fld id="{4906AAE3-973A-4C8C-8121-E69D989FEFE6}" type="slidenum">
              <a:t>32</a:t>
            </a:fld>
            <a:endParaRPr lang="en-US"/>
          </a:p>
        </p:txBody>
      </p:sp>
    </p:spTree>
    <p:extLst>
      <p:ext uri="{BB962C8B-B14F-4D97-AF65-F5344CB8AC3E}">
        <p14:creationId xmlns:p14="http://schemas.microsoft.com/office/powerpoint/2010/main" val="3622164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r>
              <a:rPr lang="da-DK" noProof="0" dirty="0"/>
              <a:t>Fremtidens </a:t>
            </a:r>
            <a:r>
              <a:rPr lang="da-DK" noProof="0" dirty="0" err="1"/>
              <a:t>bilteknologi</a:t>
            </a:r>
            <a:r>
              <a:rPr lang="da-DK" noProof="0" dirty="0"/>
              <a:t> bevæger sig mod øget elektrificering, autonomi og bæredygtighed. Udviklingen af solid-</a:t>
            </a:r>
            <a:r>
              <a:rPr lang="da-DK" noProof="0" dirty="0" err="1"/>
              <a:t>state</a:t>
            </a:r>
            <a:r>
              <a:rPr lang="da-DK" noProof="0" dirty="0"/>
              <a:t> batterier lover højere energitæthed, hurtigere opladning og øget sikkerhed sammenlignet med nuværende </a:t>
            </a:r>
            <a:r>
              <a:rPr lang="da-DK" noProof="0" dirty="0" err="1"/>
              <a:t>lithium</a:t>
            </a:r>
            <a:r>
              <a:rPr lang="da-DK" noProof="0" dirty="0"/>
              <a:t>-ion teknologi. Brintbrændselsceller er en anden lovende teknologi, især til tunge køretøjer, da de tilbyder lang rækkevidde og hurtig tankning. Integration af kunstig intelligens og avancerede sensorer muliggør selvkørende funktioner, hvilket kan reducere trafikulykker og optimere energiforbrug. Samtidig ser vi en stigende brug af genanvendelige materialer i bilproduktion for at minimere miljøpåvirkningen. For mekanikere betyder dette, at kompetencekravene ændrer sig: fremtidens fagfolk skal mestre både elektriske systemer, softwarediagnostik og bæredygtighedsprincipper. </a:t>
            </a:r>
            <a:endParaRPr lang="en-US"/>
          </a:p>
        </p:txBody>
      </p:sp>
      <p:sp>
        <p:nvSpPr>
          <p:cNvPr id="4" name="Slide Number Placeholder 3"/>
          <p:cNvSpPr>
            <a:spLocks noGrp="1"/>
          </p:cNvSpPr>
          <p:nvPr>
            <p:ph type="sldNum" sz="quarter" idx="5"/>
          </p:nvPr>
        </p:nvSpPr>
        <p:spPr/>
        <p:txBody>
          <a:bodyPr/>
          <a:lstStyle/>
          <a:p>
            <a:fld id="{4906AAE3-973A-4C8C-8121-E69D989FEFE6}" type="slidenum">
              <a:t>33</a:t>
            </a:fld>
            <a:endParaRPr lang="en-US"/>
          </a:p>
        </p:txBody>
      </p:sp>
    </p:spTree>
    <p:extLst>
      <p:ext uri="{BB962C8B-B14F-4D97-AF65-F5344CB8AC3E}">
        <p14:creationId xmlns:p14="http://schemas.microsoft.com/office/powerpoint/2010/main" val="258668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Opsummering af læringsmål, Quiz og refleksion</a:t>
            </a:r>
          </a:p>
        </p:txBody>
      </p:sp>
      <p:sp>
        <p:nvSpPr>
          <p:cNvPr id="4" name="Slide Number Placeholder 3"/>
          <p:cNvSpPr>
            <a:spLocks noGrp="1"/>
          </p:cNvSpPr>
          <p:nvPr>
            <p:ph type="sldNum" sz="quarter" idx="5"/>
          </p:nvPr>
        </p:nvSpPr>
        <p:spPr/>
        <p:txBody>
          <a:bodyPr/>
          <a:lstStyle/>
          <a:p>
            <a:fld id="{4906AAE3-973A-4C8C-8121-E69D989FEFE6}" type="slidenum">
              <a:t>35</a:t>
            </a:fld>
            <a:endParaRPr lang="en-US"/>
          </a:p>
        </p:txBody>
      </p:sp>
    </p:spTree>
    <p:extLst>
      <p:ext uri="{BB962C8B-B14F-4D97-AF65-F5344CB8AC3E}">
        <p14:creationId xmlns:p14="http://schemas.microsoft.com/office/powerpoint/2010/main" val="1901844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noProof="0" dirty="0"/>
              <a:t>
Kurset har dækket tre centrale områder: sikkerhedsfrakobling af højspændingssystemer, forståelse af el- og hybridbilers opbygning samt naturfaglige og miljømæssige aspekter ved teknologisk udvikling. Eleverne har gennemført praktiske øvelser på fire bilmodeller og arbejdet med dokumentation og evaluering af deres processer. Vi har diskuteret fremtidens teknologier og deres betydning for branchen. Denne opsummering understreger vigtigheden af sikkerhed, faglig viden og ansvarlighed i arbejdet med moderne køretøjer. Ved at kombinere teori og praksis har eleverne opnået kompetencer, der gør dem i stand til at arbejde professionelt med el- og hybridteknologi. </a:t>
            </a:r>
          </a:p>
        </p:txBody>
      </p:sp>
      <p:sp>
        <p:nvSpPr>
          <p:cNvPr id="4" name="Slide Number Placeholder 3"/>
          <p:cNvSpPr>
            <a:spLocks noGrp="1"/>
          </p:cNvSpPr>
          <p:nvPr>
            <p:ph type="sldNum" sz="quarter" idx="5"/>
          </p:nvPr>
        </p:nvSpPr>
        <p:spPr/>
        <p:txBody>
          <a:bodyPr/>
          <a:lstStyle/>
          <a:p>
            <a:fld id="{4906AAE3-973A-4C8C-8121-E69D989FEFE6}" type="slidenum">
              <a:t>36</a:t>
            </a:fld>
            <a:endParaRPr lang="en-US"/>
          </a:p>
        </p:txBody>
      </p:sp>
    </p:spTree>
    <p:extLst>
      <p:ext uri="{BB962C8B-B14F-4D97-AF65-F5344CB8AC3E}">
        <p14:creationId xmlns:p14="http://schemas.microsoft.com/office/powerpoint/2010/main" val="2842517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For at afslutte undervisningen og sikre forståelsen af de vigtigste punkter, præsenteres en kort quiz med fem spørgsmål: 1) Hvad er den typiske spænding i et elbilbatteri? 2) Hvorfor skal man bruge isolerende handsker? 3) Nævn én miljømæssig fordel ved elbiler. 4) Hvad er formålet med serviceplug? 5) Hvorfor er dokumentation vigtig? Disse spørgsmål tester elevernes viden om sikkerhed, teknologi og miljøaspekter. Efter quizzen opfordres eleverne til at dele deres refleksioner: Hvad har de lært? Hvilke udfordringer oplevede de under praktiske øvelser? Hvordan kan de anvende denne viden i fremtidige arbejdsopgaver? Denne afsluttende aktivitet styrker læringen og giver underviseren mulighed for at evaluere kursets effektivitet.</a:t>
            </a:r>
          </a:p>
        </p:txBody>
      </p:sp>
      <p:sp>
        <p:nvSpPr>
          <p:cNvPr id="4" name="Slide Number Placeholder 3"/>
          <p:cNvSpPr>
            <a:spLocks noGrp="1"/>
          </p:cNvSpPr>
          <p:nvPr>
            <p:ph type="sldNum" sz="quarter" idx="5"/>
          </p:nvPr>
        </p:nvSpPr>
        <p:spPr/>
        <p:txBody>
          <a:bodyPr/>
          <a:lstStyle/>
          <a:p>
            <a:fld id="{4906AAE3-973A-4C8C-8121-E69D989FEFE6}" type="slidenum">
              <a:t>37</a:t>
            </a:fld>
            <a:endParaRPr lang="en-US"/>
          </a:p>
        </p:txBody>
      </p:sp>
    </p:spTree>
    <p:extLst>
      <p:ext uri="{BB962C8B-B14F-4D97-AF65-F5344CB8AC3E}">
        <p14:creationId xmlns:p14="http://schemas.microsoft.com/office/powerpoint/2010/main" val="3716791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Stort billede - Titel">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noFill/>
        </p:spPr>
        <p:txBody>
          <a:bodyPr/>
          <a:lstStyle>
            <a:lvl1pPr marL="0" indent="0">
              <a:buNone/>
              <a:defRPr/>
            </a:lvl1pPr>
          </a:lstStyle>
          <a:p>
            <a:r>
              <a:rPr lang="da-DK"/>
              <a:t>Klik på ikonet for at tilføje et billede</a:t>
            </a:r>
            <a:endParaRPr lang="en-US" dirty="0"/>
          </a:p>
        </p:txBody>
      </p:sp>
      <p:sp>
        <p:nvSpPr>
          <p:cNvPr id="3" name="Pladsholder til tekst 2">
            <a:extLst>
              <a:ext uri="{FF2B5EF4-FFF2-40B4-BE49-F238E27FC236}">
                <a16:creationId xmlns:a16="http://schemas.microsoft.com/office/drawing/2014/main" id="{B3E1E1B5-61F7-AA0C-C9EA-B0E9BAC2E067}"/>
              </a:ext>
            </a:extLst>
          </p:cNvPr>
          <p:cNvSpPr>
            <a:spLocks noGrp="1"/>
          </p:cNvSpPr>
          <p:nvPr>
            <p:ph type="body" sz="quarter" idx="22" hasCustomPrompt="1"/>
          </p:nvPr>
        </p:nvSpPr>
        <p:spPr>
          <a:xfrm>
            <a:off x="883802" y="3649894"/>
            <a:ext cx="10424396" cy="972913"/>
          </a:xfrm>
          <a:prstGeom prst="rect">
            <a:avLst/>
          </a:prstGeom>
          <a:solidFill>
            <a:schemeClr val="accent1">
              <a:alpha val="30000"/>
            </a:schemeClr>
          </a:solidFill>
        </p:spPr>
        <p:txBody>
          <a:bodyPr wrap="square" lIns="180000" tIns="180000" rIns="180000" bIns="180000">
            <a:spAutoFit/>
          </a:bodyPr>
          <a:lstStyle>
            <a:lvl1pPr marL="0" indent="0" algn="ctr">
              <a:buNone/>
              <a:defRPr sz="44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4" name="Pladsholder til tekst 4">
            <a:extLst>
              <a:ext uri="{FF2B5EF4-FFF2-40B4-BE49-F238E27FC236}">
                <a16:creationId xmlns:a16="http://schemas.microsoft.com/office/drawing/2014/main" id="{8667F40D-B435-1D66-BC68-51381A0A489D}"/>
              </a:ext>
            </a:extLst>
          </p:cNvPr>
          <p:cNvSpPr>
            <a:spLocks noGrp="1"/>
          </p:cNvSpPr>
          <p:nvPr>
            <p:ph type="body" sz="quarter" idx="23"/>
          </p:nvPr>
        </p:nvSpPr>
        <p:spPr>
          <a:xfrm>
            <a:off x="883802" y="4622807"/>
            <a:ext cx="10424396" cy="808421"/>
          </a:xfrm>
          <a:prstGeom prst="rect">
            <a:avLst/>
          </a:prstGeom>
          <a:solidFill>
            <a:schemeClr val="accent1">
              <a:alpha val="30000"/>
            </a:schemeClr>
          </a:solidFill>
        </p:spPr>
        <p:txBody>
          <a:bodyPr lIns="180000" tIns="180000" rIns="180000" bIns="180000"/>
          <a:lstStyle>
            <a:lvl1pPr marL="0" indent="0" algn="ctr">
              <a:buNone/>
              <a:defRPr sz="1800" i="1">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2929358085"/>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llede top - Tekst bund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3" y="5224628"/>
            <a:ext cx="10424396"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424396" cy="760520"/>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3303734410"/>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Billede top - Tekst bund (Grøn)">
    <p:bg>
      <p:bgPr>
        <a:solidFill>
          <a:schemeClr val="accent1"/>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78CB8B4-5082-32B9-61A6-9C77EC7961D4}"/>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493891"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530928" cy="790300"/>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83BC655-884C-9879-015D-E79A4AA5FD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3973109206"/>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llede top - Tekst bund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548683" cy="566572"/>
          </a:xfrm>
          <a:prstGeom prst="rect">
            <a:avLst/>
          </a:prstGeom>
        </p:spPr>
        <p:txBody>
          <a:bodyPr/>
          <a:lstStyle>
            <a:lvl1pPr marL="0" indent="0">
              <a:buNone/>
              <a:defRPr sz="3200" baseline="0">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2" y="5791201"/>
            <a:ext cx="10548683" cy="796030"/>
          </a:xfrm>
          <a:prstGeom prst="rect">
            <a:avLst/>
          </a:prstGeom>
        </p:spPr>
        <p:txBody>
          <a:bodyPr/>
          <a:lstStyle>
            <a:lvl1pPr marL="0" indent="0">
              <a:buNone/>
              <a:defRPr sz="1800">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2254472491"/>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n tekst (Gul)">
    <p:bg>
      <p:bgPr>
        <a:solidFill>
          <a:schemeClr val="accent3">
            <a:alpha val="60000"/>
          </a:schemeClr>
        </a:solidFill>
        <a:effectLst/>
      </p:bgPr>
    </p:bg>
    <p:spTree>
      <p:nvGrpSpPr>
        <p:cNvPr id="1" name=""/>
        <p:cNvGrpSpPr/>
        <p:nvPr/>
      </p:nvGrpSpPr>
      <p:grpSpPr>
        <a:xfrm>
          <a:off x="0" y="0"/>
          <a:ext cx="0" cy="0"/>
          <a:chOff x="0" y="0"/>
          <a:chExt cx="0" cy="0"/>
        </a:xfrm>
      </p:grpSpPr>
      <p:sp>
        <p:nvSpPr>
          <p:cNvPr id="24" name="Text Placeholder 14"/>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25" name="Text Placeholder 19"/>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741088026"/>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Ren tekst (Blå)">
    <p:bg>
      <p:bgPr>
        <a:solidFill>
          <a:schemeClr val="accent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8159C2C4-BDEE-91D8-531D-5C9D57C3207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bg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3" name="Text Placeholder 19">
            <a:extLst>
              <a:ext uri="{FF2B5EF4-FFF2-40B4-BE49-F238E27FC236}">
                <a16:creationId xmlns:a16="http://schemas.microsoft.com/office/drawing/2014/main" id="{6A949C50-131E-219A-9CF0-4E0B4B389FEA}"/>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96F3F603-D3F5-8C40-57E8-23FF72275197}"/>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32C37F96-5776-8F63-DC85-C0B7A90F7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3095248810"/>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n tekst (Hvid)">
    <p:bg>
      <p:bgPr>
        <a:solidFill>
          <a:schemeClr val="bg1">
            <a:alpha val="60000"/>
          </a:schemeClr>
        </a:solidFill>
        <a:effectLst/>
      </p:bgPr>
    </p:bg>
    <p:spTree>
      <p:nvGrpSpPr>
        <p:cNvPr id="1" name=""/>
        <p:cNvGrpSpPr/>
        <p:nvPr/>
      </p:nvGrpSpPr>
      <p:grpSpPr>
        <a:xfrm>
          <a:off x="0" y="0"/>
          <a:ext cx="0" cy="0"/>
          <a:chOff x="0" y="0"/>
          <a:chExt cx="0" cy="0"/>
        </a:xfrm>
      </p:grpSpPr>
      <p:sp>
        <p:nvSpPr>
          <p:cNvPr id="4" name="Text Placeholder 14">
            <a:extLst>
              <a:ext uri="{FF2B5EF4-FFF2-40B4-BE49-F238E27FC236}">
                <a16:creationId xmlns:a16="http://schemas.microsoft.com/office/drawing/2014/main" id="{00E91779-3436-2A92-DCD4-EBAADFE55BE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5" name="Text Placeholder 19">
            <a:extLst>
              <a:ext uri="{FF2B5EF4-FFF2-40B4-BE49-F238E27FC236}">
                <a16:creationId xmlns:a16="http://schemas.microsoft.com/office/drawing/2014/main" id="{757236BC-6DEA-D3D5-9C05-035237997DD0}"/>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213725545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llede venstre  - Tekst højre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6" name="Pladsholder til tekst 4"/>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1437270349"/>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Billede venstre  - Tekst højre (Gul)">
    <p:bg>
      <p:bgPr>
        <a:solidFill>
          <a:schemeClr val="accent3"/>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2620214596"/>
      </p:ext>
    </p:extLst>
  </p:cSld>
  <p:clrMapOvr>
    <a:overrideClrMapping bg1="lt1" tx1="dk1" bg2="lt2" tx2="dk2" accent1="accent1" accent2="accent2" accent3="accent3" accent4="accent4" accent5="accent5" accent6="accent6" hlink="hlink" folHlink="folHlink"/>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304BF73-D020-E0CA-9D8C-A66F17DFA7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251" y="5666842"/>
            <a:ext cx="757557" cy="888025"/>
          </a:xfrm>
          <a:prstGeom prst="rect">
            <a:avLst/>
          </a:prstGeom>
        </p:spPr>
      </p:pic>
    </p:spTree>
    <p:extLst>
      <p:ext uri="{BB962C8B-B14F-4D97-AF65-F5344CB8AC3E}">
        <p14:creationId xmlns:p14="http://schemas.microsoft.com/office/powerpoint/2010/main" val="2587439709"/>
      </p:ext>
    </p:extLst>
  </p:cSld>
  <p:clrMapOvr>
    <a:overrideClrMapping bg1="lt1" tx1="dk1" bg2="lt2" tx2="dk2" accent1="accent1" accent2="accent2" accent3="accent3" accent4="accent4" accent5="accent5" accent6="accent6" hlink="hlink" folHlink="folHlink"/>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3E3468E1-7A15-8C11-3C25-FA5F7B112C25}"/>
              </a:ext>
            </a:extLst>
          </p:cNvPr>
          <p:cNvSpPr>
            <a:spLocks noGrp="1"/>
          </p:cNvSpPr>
          <p:nvPr>
            <p:ph type="body" sz="quarter" idx="22" hasCustomPrompt="1"/>
          </p:nvPr>
        </p:nvSpPr>
        <p:spPr>
          <a:xfrm>
            <a:off x="6636087" y="491580"/>
            <a:ext cx="5003126"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3" name="Pladsholder til tekst 4">
            <a:extLst>
              <a:ext uri="{FF2B5EF4-FFF2-40B4-BE49-F238E27FC236}">
                <a16:creationId xmlns:a16="http://schemas.microsoft.com/office/drawing/2014/main" id="{0B323B4B-2565-67CC-D7FC-B2E967234674}"/>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1AD78256-499D-012C-DED2-42CEF9F77C93}"/>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descr="Et billede, der indeholder Grafik, Font/skrifttype, logo, cirkel&#10;&#10;AI-genereret indhold kan være ukorrekt.">
            <a:extLst>
              <a:ext uri="{FF2B5EF4-FFF2-40B4-BE49-F238E27FC236}">
                <a16:creationId xmlns:a16="http://schemas.microsoft.com/office/drawing/2014/main" id="{977B1DF5-3261-DAFA-F390-FE94E9D682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899990043"/>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lede venstre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F032E72F-B8F5-FA44-4F11-AA058985573A}"/>
              </a:ext>
            </a:extLst>
          </p:cNvPr>
          <p:cNvSpPr>
            <a:spLocks noGrp="1"/>
          </p:cNvSpPr>
          <p:nvPr>
            <p:ph type="body" sz="quarter" idx="22"/>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220523C-0FC9-45BF-3340-FA5B7976A76F}"/>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2592313180"/>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lede højre  - Tekst venst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0"/>
            <a:ext cx="6096001"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605B8200-A0E8-F8E1-4EE9-D1A5C4AA8B41}"/>
              </a:ext>
            </a:extLst>
          </p:cNvPr>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9860AEC-9F48-7CA3-FBF7-2B237D9430F0}"/>
              </a:ext>
            </a:extLst>
          </p:cNvPr>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8" name="Billede 7">
            <a:extLst>
              <a:ext uri="{FF2B5EF4-FFF2-40B4-BE49-F238E27FC236}">
                <a16:creationId xmlns:a16="http://schemas.microsoft.com/office/drawing/2014/main" id="{C71309F1-9F7C-8A17-3B89-D2263F419F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8353" y="5688106"/>
            <a:ext cx="754271" cy="883620"/>
          </a:xfrm>
          <a:prstGeom prst="rect">
            <a:avLst/>
          </a:prstGeom>
        </p:spPr>
      </p:pic>
    </p:spTree>
    <p:extLst>
      <p:ext uri="{BB962C8B-B14F-4D97-AF65-F5344CB8AC3E}">
        <p14:creationId xmlns:p14="http://schemas.microsoft.com/office/powerpoint/2010/main" val="820213211"/>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ort billede">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Tree>
    <p:extLst>
      <p:ext uri="{BB962C8B-B14F-4D97-AF65-F5344CB8AC3E}">
        <p14:creationId xmlns:p14="http://schemas.microsoft.com/office/powerpoint/2010/main" val="913283151"/>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osaik - Tekst bund (Hvid)">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4882896" y="2391262"/>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7324344" y="-1322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ladsholder til tekst 2"/>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47" name="Pladsholder til tekst 4"/>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3595496316"/>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osaik - Tekst bund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4882896" y="2391262"/>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2441448" y="0"/>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sp>
        <p:nvSpPr>
          <p:cNvPr id="4" name="Rektangel 3">
            <a:extLst>
              <a:ext uri="{FF2B5EF4-FFF2-40B4-BE49-F238E27FC236}">
                <a16:creationId xmlns:a16="http://schemas.microsoft.com/office/drawing/2014/main" id="{87F62F8B-63E2-A346-C18A-806237BAE259}"/>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378F7CF-1509-F613-5A95-89A3CD84A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44446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osaik - Tekst bund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2441448" y="0"/>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113265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osaik uden billeder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1" name="Rectangle 36"/>
          <p:cNvSpPr/>
          <p:nvPr/>
        </p:nvSpPr>
        <p:spPr>
          <a:xfrm>
            <a:off x="4882896" y="2286001"/>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9403538"/>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Mosaik uden billeder (Grøn)">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7324344" y="4572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6"/>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6272439"/>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osaik - Tekst højre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EB40485-9B05-E6D5-6087-979F9A266F97}"/>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D5E55CF8-ACDB-4439-01EB-59867470C2A6}"/>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1240167117"/>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Mosaik - Tekst højre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8CC45905-0BBE-DEDB-B902-0AD5FD9DC1D9}"/>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77AC7255-BD92-5033-8CE0-EE6EE13BC5D8}"/>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369B91FD-1D2A-BB46-0CD0-2E8E0C7A7AAD}"/>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66FE0DA-B50F-EEE0-64A8-63B3217663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600732653"/>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saik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F9BFEE5-7447-E63A-A957-9B467F331174}"/>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BC1D49D4-6DA9-44DE-389D-22AEB8F4B694}"/>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402416441"/>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Titel med billede 4">
    <p:spTree>
      <p:nvGrpSpPr>
        <p:cNvPr id="1" name=""/>
        <p:cNvGrpSpPr/>
        <p:nvPr/>
      </p:nvGrpSpPr>
      <p:grpSpPr>
        <a:xfrm>
          <a:off x="0" y="0"/>
          <a:ext cx="0" cy="0"/>
          <a:chOff x="0" y="0"/>
          <a:chExt cx="0" cy="0"/>
        </a:xfrm>
      </p:grpSpPr>
      <p:sp>
        <p:nvSpPr>
          <p:cNvPr id="8" name="Pladsholder til billede 10">
            <a:extLst>
              <a:ext uri="{FF2B5EF4-FFF2-40B4-BE49-F238E27FC236}">
                <a16:creationId xmlns:a16="http://schemas.microsoft.com/office/drawing/2014/main" id="{AEB3F954-B0A7-AD5D-A897-AAA57CEEA771}"/>
              </a:ext>
            </a:extLst>
          </p:cNvPr>
          <p:cNvSpPr>
            <a:spLocks noGrp="1"/>
          </p:cNvSpPr>
          <p:nvPr>
            <p:ph type="pic" sz="quarter" idx="13" hasCustomPrompt="1"/>
          </p:nvPr>
        </p:nvSpPr>
        <p:spPr>
          <a:xfrm>
            <a:off x="0" y="0"/>
            <a:ext cx="12198096" cy="6858000"/>
          </a:xfrm>
          <a:custGeom>
            <a:avLst/>
            <a:gdLst>
              <a:gd name="connsiteX0" fmla="*/ 6914322 w 12198096"/>
              <a:gd name="connsiteY0" fmla="*/ 789558 h 6858000"/>
              <a:gd name="connsiteX1" fmla="*/ 6914322 w 12198096"/>
              <a:gd name="connsiteY1" fmla="*/ 6106620 h 6858000"/>
              <a:gd name="connsiteX2" fmla="*/ 11547659 w 12198096"/>
              <a:gd name="connsiteY2" fmla="*/ 6106620 h 6858000"/>
              <a:gd name="connsiteX3" fmla="*/ 11547659 w 12198096"/>
              <a:gd name="connsiteY3" fmla="*/ 789558 h 6858000"/>
              <a:gd name="connsiteX4" fmla="*/ 0 w 12198096"/>
              <a:gd name="connsiteY4" fmla="*/ 0 h 6858000"/>
              <a:gd name="connsiteX5" fmla="*/ 12198096 w 12198096"/>
              <a:gd name="connsiteY5" fmla="*/ 0 h 6858000"/>
              <a:gd name="connsiteX6" fmla="*/ 12198096 w 12198096"/>
              <a:gd name="connsiteY6" fmla="*/ 6858000 h 6858000"/>
              <a:gd name="connsiteX7" fmla="*/ 0 w 1219809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8096" h="6858000">
                <a:moveTo>
                  <a:pt x="6914322" y="789558"/>
                </a:moveTo>
                <a:lnTo>
                  <a:pt x="6914322" y="6106620"/>
                </a:lnTo>
                <a:lnTo>
                  <a:pt x="11547659" y="6106620"/>
                </a:lnTo>
                <a:lnTo>
                  <a:pt x="11547659" y="789558"/>
                </a:lnTo>
                <a:close/>
                <a:moveTo>
                  <a:pt x="0" y="0"/>
                </a:moveTo>
                <a:lnTo>
                  <a:pt x="12198096" y="0"/>
                </a:lnTo>
                <a:lnTo>
                  <a:pt x="12198096" y="6858000"/>
                </a:lnTo>
                <a:lnTo>
                  <a:pt x="0" y="6858000"/>
                </a:lnTo>
                <a:close/>
              </a:path>
            </a:pathLst>
          </a:custGeom>
          <a:blipFill>
            <a:blip r:embed="rId2">
              <a:alphaModFix amt="80000"/>
            </a:blip>
            <a:stretch>
              <a:fillRect/>
            </a:stretch>
          </a:blipFill>
        </p:spPr>
        <p:txBody>
          <a:bodyPr wrap="square" rtlCol="0">
            <a:noAutofit/>
          </a:bodyPr>
          <a:lstStyle>
            <a:lvl1pPr marL="0" indent="0">
              <a:buNone/>
              <a:defRPr/>
            </a:lvl1pPr>
          </a:lstStyle>
          <a:p>
            <a:pPr rtl="0"/>
            <a:r>
              <a:rPr lang="da"/>
              <a:t> </a:t>
            </a:r>
          </a:p>
        </p:txBody>
      </p:sp>
      <p:sp>
        <p:nvSpPr>
          <p:cNvPr id="2" name="Titel 1">
            <a:extLst>
              <a:ext uri="{FF2B5EF4-FFF2-40B4-BE49-F238E27FC236}">
                <a16:creationId xmlns:a16="http://schemas.microsoft.com/office/drawing/2014/main" id="{BA24DF58-285B-E151-006A-D88C36BBB753}"/>
              </a:ext>
            </a:extLst>
          </p:cNvPr>
          <p:cNvSpPr>
            <a:spLocks noGrp="1"/>
          </p:cNvSpPr>
          <p:nvPr>
            <p:ph type="ctrTitle"/>
          </p:nvPr>
        </p:nvSpPr>
        <p:spPr>
          <a:xfrm>
            <a:off x="6914324" y="789558"/>
            <a:ext cx="4633337" cy="4212210"/>
          </a:xfrm>
          <a:solidFill>
            <a:schemeClr val="bg2"/>
          </a:solidFill>
          <a:ln>
            <a:solidFill>
              <a:schemeClr val="tx2"/>
            </a:solidFill>
          </a:ln>
        </p:spPr>
        <p:txBody>
          <a:bodyPr vert="horz" lIns="320040" tIns="347472" rIns="228600" bIns="45720" rtlCol="0" anchor="t">
            <a:normAutofit/>
          </a:bodyPr>
          <a:lstStyle>
            <a:lvl1pPr>
              <a:defRPr lang="en-US" sz="6000" dirty="0"/>
            </a:lvl1pPr>
          </a:lstStyle>
          <a:p>
            <a:pPr lvl="0" rtl="0"/>
            <a:r>
              <a:rPr lang="da"/>
              <a:t>Klik for at redigere titeltypografier i master</a:t>
            </a:r>
            <a:endParaRPr lang="en-US" dirty="0"/>
          </a:p>
        </p:txBody>
      </p:sp>
      <p:sp>
        <p:nvSpPr>
          <p:cNvPr id="3" name="Undertitel 2">
            <a:extLst>
              <a:ext uri="{FF2B5EF4-FFF2-40B4-BE49-F238E27FC236}">
                <a16:creationId xmlns:a16="http://schemas.microsoft.com/office/drawing/2014/main" id="{F9206861-2B51-5BD1-EB7B-C21E31ED4CF6}"/>
              </a:ext>
            </a:extLst>
          </p:cNvPr>
          <p:cNvSpPr>
            <a:spLocks noGrp="1"/>
          </p:cNvSpPr>
          <p:nvPr>
            <p:ph type="subTitle" idx="1"/>
          </p:nvPr>
        </p:nvSpPr>
        <p:spPr>
          <a:xfrm>
            <a:off x="6914322" y="4994648"/>
            <a:ext cx="4633338" cy="1111972"/>
          </a:xfrm>
          <a:solidFill>
            <a:schemeClr val="bg2"/>
          </a:solidFill>
          <a:ln>
            <a:solidFill>
              <a:schemeClr val="tx2"/>
            </a:solidFill>
          </a:ln>
        </p:spPr>
        <p:txBody>
          <a:bodyPr vert="horz" lIns="320040" tIns="45720" rIns="274320" bIns="45720" rtlCol="0" anchor="ctr">
            <a:normAutofit/>
          </a:bodyPr>
          <a:lstStyle>
            <a:lvl1pPr marL="0" indent="0">
              <a:buNone/>
              <a:defRPr lang="en-US" dirty="0"/>
            </a:lvl1pPr>
          </a:lstStyle>
          <a:p>
            <a:pPr lvl="0" rtl="0"/>
            <a:r>
              <a:rPr lang="da"/>
              <a:t>Klik for at redigere undertiteltypografien i masteren</a:t>
            </a:r>
            <a:endParaRPr lang="en-US" dirty="0"/>
          </a:p>
        </p:txBody>
      </p:sp>
      <p:sp>
        <p:nvSpPr>
          <p:cNvPr id="5" name="Pladsholder til sidefod 4">
            <a:extLst>
              <a:ext uri="{FF2B5EF4-FFF2-40B4-BE49-F238E27FC236}">
                <a16:creationId xmlns:a16="http://schemas.microsoft.com/office/drawing/2014/main" id="{822DDD77-F8A9-7EC7-8615-6A38937CE728}"/>
              </a:ext>
            </a:extLst>
          </p:cNvPr>
          <p:cNvSpPr>
            <a:spLocks noGrp="1"/>
          </p:cNvSpPr>
          <p:nvPr>
            <p:ph type="ftr" sz="quarter" idx="11"/>
          </p:nvPr>
        </p:nvSpPr>
        <p:spPr/>
        <p:txBody>
          <a:bodyPr rtlCol="0"/>
          <a:lstStyle>
            <a:lvl1pPr>
              <a:defRPr>
                <a:solidFill>
                  <a:srgbClr val="FFFFFF"/>
                </a:solidFill>
                <a:effectLst>
                  <a:outerShdw blurRad="38100" dist="38100" dir="2700000" algn="tl">
                    <a:srgbClr val="000000">
                      <a:alpha val="43137"/>
                    </a:srgbClr>
                  </a:outerShdw>
                </a:effectLst>
              </a:defRPr>
            </a:lvl1pPr>
          </a:lstStyle>
          <a:p>
            <a:pPr rtl="0"/>
            <a:r>
              <a:rPr lang="da"/>
              <a:t>Tekst i sidefod</a:t>
            </a:r>
          </a:p>
        </p:txBody>
      </p:sp>
      <p:sp>
        <p:nvSpPr>
          <p:cNvPr id="4" name="Pladsholder til dato 3">
            <a:extLst>
              <a:ext uri="{FF2B5EF4-FFF2-40B4-BE49-F238E27FC236}">
                <a16:creationId xmlns:a16="http://schemas.microsoft.com/office/drawing/2014/main" id="{098AB215-86A6-6EC5-BC27-7962FA84A1AE}"/>
              </a:ext>
            </a:extLst>
          </p:cNvPr>
          <p:cNvSpPr>
            <a:spLocks noGrp="1"/>
          </p:cNvSpPr>
          <p:nvPr>
            <p:ph type="dt" sz="half" idx="10"/>
          </p:nvPr>
        </p:nvSpPr>
        <p:spPr>
          <a:xfrm>
            <a:off x="6914323" y="207982"/>
            <a:ext cx="2687062" cy="413360"/>
          </a:xfrm>
        </p:spPr>
        <p:txBody>
          <a:bodyPr rtlCol="0"/>
          <a:lstStyle>
            <a:lvl1pPr>
              <a:defRPr>
                <a:solidFill>
                  <a:srgbClr val="FFFFFF"/>
                </a:solidFill>
                <a:effectLst>
                  <a:outerShdw blurRad="38100" dist="38100" dir="2700000" algn="tl">
                    <a:srgbClr val="000000">
                      <a:alpha val="43137"/>
                    </a:srgbClr>
                  </a:outerShdw>
                </a:effectLst>
              </a:defRPr>
            </a:lvl1pPr>
          </a:lstStyle>
          <a:p>
            <a:pPr rtl="0"/>
            <a:r>
              <a:rPr lang="en-US"/>
              <a:t>04/08/2025</a:t>
            </a:r>
          </a:p>
        </p:txBody>
      </p:sp>
      <p:sp>
        <p:nvSpPr>
          <p:cNvPr id="6" name="Pladsholder til slidenumm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rtlCol="0"/>
          <a:lstStyle>
            <a:lvl1pPr>
              <a:defRPr>
                <a:solidFill>
                  <a:srgbClr val="FFFFFF"/>
                </a:solidFill>
                <a:effectLst>
                  <a:outerShdw blurRad="38100" dist="38100" dir="2700000" algn="tl">
                    <a:srgbClr val="000000">
                      <a:alpha val="43137"/>
                    </a:srgbClr>
                  </a:outerShdw>
                </a:effectLst>
              </a:defRPr>
            </a:lvl1pPr>
          </a:lstStyle>
          <a:p>
            <a:pPr rtl="0"/>
            <a:fld id="{753D0FD4-819D-4187-8797-C35567B41C78}" type="slidenum">
              <a:rPr lang="en-US" smtClean="0"/>
              <a:t>‹nr.›</a:t>
            </a:fld>
            <a:endParaRPr lang="en-US"/>
          </a:p>
        </p:txBody>
      </p:sp>
    </p:spTree>
    <p:extLst>
      <p:ext uri="{BB962C8B-B14F-4D97-AF65-F5344CB8AC3E}">
        <p14:creationId xmlns:p14="http://schemas.microsoft.com/office/powerpoint/2010/main" val="6640343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Sektionsoverskrift">
    <p:bg>
      <p:bgPr>
        <a:solidFill>
          <a:srgbClr val="C8350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877CE2-4402-942B-FD26-6E29BDAB9B47}"/>
              </a:ext>
            </a:extLst>
          </p:cNvPr>
          <p:cNvSpPr>
            <a:spLocks noGrp="1"/>
          </p:cNvSpPr>
          <p:nvPr>
            <p:ph type="title"/>
          </p:nvPr>
        </p:nvSpPr>
        <p:spPr>
          <a:xfrm>
            <a:off x="64008" y="1435608"/>
            <a:ext cx="11594592" cy="5559552"/>
          </a:xfrm>
        </p:spPr>
        <p:txBody>
          <a:bodyPr rtlCol="0" anchor="b">
            <a:normAutofit/>
          </a:bodyPr>
          <a:lstStyle>
            <a:lvl1pPr>
              <a:lnSpc>
                <a:spcPct val="67000"/>
              </a:lnSpc>
              <a:defRPr sz="14800">
                <a:solidFill>
                  <a:schemeClr val="tx2"/>
                </a:solidFill>
              </a:defRPr>
            </a:lvl1pPr>
          </a:lstStyle>
          <a:p>
            <a:pPr rtl="0"/>
            <a:r>
              <a:rPr lang="da"/>
              <a:t>Klik for at redigere titeltypografier i master</a:t>
            </a:r>
            <a:endParaRPr lang="en-US" dirty="0"/>
          </a:p>
        </p:txBody>
      </p:sp>
      <p:sp>
        <p:nvSpPr>
          <p:cNvPr id="5" name="Pladsholder til sidefod 4">
            <a:extLst>
              <a:ext uri="{FF2B5EF4-FFF2-40B4-BE49-F238E27FC236}">
                <a16:creationId xmlns:a16="http://schemas.microsoft.com/office/drawing/2014/main" id="{CEC3F3D2-CADD-A94F-6739-CCCDA6C6FA8C}"/>
              </a:ext>
            </a:extLst>
          </p:cNvPr>
          <p:cNvSpPr>
            <a:spLocks noGrp="1"/>
          </p:cNvSpPr>
          <p:nvPr>
            <p:ph type="ftr" sz="quarter" idx="11"/>
          </p:nvPr>
        </p:nvSpPr>
        <p:spPr/>
        <p:txBody>
          <a:bodyPr rtlCol="0"/>
          <a:lstStyle>
            <a:lvl1pPr>
              <a:defRPr>
                <a:solidFill>
                  <a:schemeClr val="tx2"/>
                </a:solidFill>
              </a:defRPr>
            </a:lvl1pPr>
          </a:lstStyle>
          <a:p>
            <a:pPr rtl="0"/>
            <a:r>
              <a:rPr lang="da"/>
              <a:t>Tekst i sidefod</a:t>
            </a:r>
          </a:p>
        </p:txBody>
      </p:sp>
      <p:sp>
        <p:nvSpPr>
          <p:cNvPr id="4" name="Pladsholder til dato 3">
            <a:extLst>
              <a:ext uri="{FF2B5EF4-FFF2-40B4-BE49-F238E27FC236}">
                <a16:creationId xmlns:a16="http://schemas.microsoft.com/office/drawing/2014/main" id="{40CC541E-3AF5-9564-CE04-E4B86459DBE0}"/>
              </a:ext>
            </a:extLst>
          </p:cNvPr>
          <p:cNvSpPr>
            <a:spLocks noGrp="1"/>
          </p:cNvSpPr>
          <p:nvPr>
            <p:ph type="dt" sz="half" idx="10"/>
          </p:nvPr>
        </p:nvSpPr>
        <p:spPr/>
        <p:txBody>
          <a:bodyPr rtlCol="0"/>
          <a:lstStyle>
            <a:lvl1pPr>
              <a:defRPr>
                <a:solidFill>
                  <a:schemeClr val="tx2"/>
                </a:solidFill>
              </a:defRPr>
            </a:lvl1pPr>
          </a:lstStyle>
          <a:p>
            <a:pPr rtl="0"/>
            <a:r>
              <a:rPr lang="en-US"/>
              <a:t>04/08/2025</a:t>
            </a:r>
          </a:p>
        </p:txBody>
      </p:sp>
      <p:sp>
        <p:nvSpPr>
          <p:cNvPr id="6" name="Pladsholder til slidenumm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rtlCol="0"/>
          <a:lstStyle>
            <a:lvl1pPr>
              <a:defRPr>
                <a:solidFill>
                  <a:schemeClr val="tx2"/>
                </a:solidFill>
              </a:defRPr>
            </a:lvl1pPr>
          </a:lstStyle>
          <a:p>
            <a:pPr rtl="0"/>
            <a:fld id="{753D0FD4-819D-4187-8797-C35567B41C78}" type="slidenum">
              <a:rPr lang="en-US" smtClean="0"/>
              <a:t>‹nr.›</a:t>
            </a:fld>
            <a:endParaRPr lang="en-US"/>
          </a:p>
        </p:txBody>
      </p:sp>
    </p:spTree>
    <p:extLst>
      <p:ext uri="{BB962C8B-B14F-4D97-AF65-F5344CB8AC3E}">
        <p14:creationId xmlns:p14="http://schemas.microsoft.com/office/powerpoint/2010/main" val="421554931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Indhold med billede 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A09BB-8293-7DED-F5BF-8F3DA4B5760B}"/>
              </a:ext>
            </a:extLst>
          </p:cNvPr>
          <p:cNvSpPr>
            <a:spLocks noGrp="1"/>
          </p:cNvSpPr>
          <p:nvPr>
            <p:ph type="title"/>
          </p:nvPr>
        </p:nvSpPr>
        <p:spPr>
          <a:xfrm>
            <a:off x="320558" y="612648"/>
            <a:ext cx="7015483" cy="1033272"/>
          </a:xfrm>
        </p:spPr>
        <p:txBody>
          <a:bodyPr vert="horz" lIns="91440" tIns="45720" rIns="91440" bIns="45720" rtlCol="0" anchor="b">
            <a:normAutofit/>
          </a:bodyPr>
          <a:lstStyle>
            <a:lvl1pPr>
              <a:defRPr lang="en-US" dirty="0"/>
            </a:lvl1pPr>
          </a:lstStyle>
          <a:p>
            <a:pPr lvl="0" rtl="0"/>
            <a:r>
              <a:rPr lang="da"/>
              <a:t>Klik for at redigere titeltypografier i master</a:t>
            </a:r>
            <a:endParaRPr lang="en-US" dirty="0"/>
          </a:p>
        </p:txBody>
      </p:sp>
      <p:sp>
        <p:nvSpPr>
          <p:cNvPr id="11" name="Pladsholder til sidefod 10">
            <a:extLst>
              <a:ext uri="{FF2B5EF4-FFF2-40B4-BE49-F238E27FC236}">
                <a16:creationId xmlns:a16="http://schemas.microsoft.com/office/drawing/2014/main" id="{BB59EF2B-7C7F-BA27-16C2-C56B21D3774C}"/>
              </a:ext>
            </a:extLst>
          </p:cNvPr>
          <p:cNvSpPr>
            <a:spLocks noGrp="1"/>
          </p:cNvSpPr>
          <p:nvPr>
            <p:ph type="ftr" sz="quarter" idx="15"/>
          </p:nvPr>
        </p:nvSpPr>
        <p:spPr/>
        <p:txBody>
          <a:bodyPr rtlCol="0"/>
          <a:lstStyle/>
          <a:p>
            <a:pPr rtl="0"/>
            <a:r>
              <a:rPr lang="da"/>
              <a:t>Sidefodstekst</a:t>
            </a:r>
          </a:p>
        </p:txBody>
      </p:sp>
      <p:sp>
        <p:nvSpPr>
          <p:cNvPr id="9" name="Pladsholder til dato 8">
            <a:extLst>
              <a:ext uri="{FF2B5EF4-FFF2-40B4-BE49-F238E27FC236}">
                <a16:creationId xmlns:a16="http://schemas.microsoft.com/office/drawing/2014/main" id="{2A99D216-CE5A-6458-A23E-BE0E554AC3D1}"/>
              </a:ext>
            </a:extLst>
          </p:cNvPr>
          <p:cNvSpPr>
            <a:spLocks noGrp="1"/>
          </p:cNvSpPr>
          <p:nvPr>
            <p:ph type="dt" sz="half" idx="14"/>
          </p:nvPr>
        </p:nvSpPr>
        <p:spPr>
          <a:xfrm>
            <a:off x="5224951" y="207982"/>
            <a:ext cx="1682496" cy="413360"/>
          </a:xfrm>
        </p:spPr>
        <p:txBody>
          <a:bodyPr rtlCol="0"/>
          <a:lstStyle/>
          <a:p>
            <a:pPr rtl="0"/>
            <a:r>
              <a:rPr lang="en-US"/>
              <a:t>04/08/2025</a:t>
            </a:r>
          </a:p>
        </p:txBody>
      </p:sp>
      <p:sp>
        <p:nvSpPr>
          <p:cNvPr id="12" name="Pladsholder til slidenummer 11">
            <a:extLst>
              <a:ext uri="{FF2B5EF4-FFF2-40B4-BE49-F238E27FC236}">
                <a16:creationId xmlns:a16="http://schemas.microsoft.com/office/drawing/2014/main" id="{3220FA64-3C9A-EBCF-5C28-E7DED40C97DC}"/>
              </a:ext>
            </a:extLst>
          </p:cNvPr>
          <p:cNvSpPr>
            <a:spLocks noGrp="1"/>
          </p:cNvSpPr>
          <p:nvPr>
            <p:ph type="sldNum" sz="quarter" idx="16"/>
          </p:nvPr>
        </p:nvSpPr>
        <p:spPr>
          <a:xfrm>
            <a:off x="6789594" y="207982"/>
            <a:ext cx="546447" cy="413360"/>
          </a:xfrm>
        </p:spPr>
        <p:txBody>
          <a:bodyPr rtlCol="0"/>
          <a:lstStyle/>
          <a:p>
            <a:pPr rtl="0"/>
            <a:fld id="{753D0FD4-819D-4187-8797-C35567B41C78}" type="slidenum">
              <a:rPr lang="en-US" smtClean="0"/>
              <a:t>‹nr.›</a:t>
            </a:fld>
            <a:endParaRPr lang="en-US"/>
          </a:p>
        </p:txBody>
      </p:sp>
      <p:sp>
        <p:nvSpPr>
          <p:cNvPr id="3" name="Pladsholder til indhold 2">
            <a:extLst>
              <a:ext uri="{FF2B5EF4-FFF2-40B4-BE49-F238E27FC236}">
                <a16:creationId xmlns:a16="http://schemas.microsoft.com/office/drawing/2014/main" id="{1D0AB536-3625-6C4C-BCE1-4533963FDEC5}"/>
              </a:ext>
            </a:extLst>
          </p:cNvPr>
          <p:cNvSpPr>
            <a:spLocks noGrp="1"/>
          </p:cNvSpPr>
          <p:nvPr>
            <p:ph idx="1"/>
          </p:nvPr>
        </p:nvSpPr>
        <p:spPr>
          <a:xfrm>
            <a:off x="317773" y="1746504"/>
            <a:ext cx="7018271" cy="4806696"/>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dirty="0"/>
          </a:p>
        </p:txBody>
      </p:sp>
      <p:sp>
        <p:nvSpPr>
          <p:cNvPr id="10" name="Pladsholder til billede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7773592" y="0"/>
            <a:ext cx="4417215" cy="6858000"/>
          </a:xfrm>
          <a:blipFill>
            <a:blip r:embed="rId2">
              <a:alphaModFix amt="80000"/>
            </a:blip>
            <a:stretch>
              <a:fillRect/>
            </a:stretch>
          </a:blipFill>
        </p:spPr>
        <p:txBody>
          <a:bodyPr rtlCol="0"/>
          <a:lstStyle>
            <a:lvl1pPr marL="0" indent="0">
              <a:buNone/>
              <a:defRPr/>
            </a:lvl1pPr>
          </a:lstStyle>
          <a:p>
            <a:pPr rtl="0"/>
            <a:r>
              <a:rPr lang="da"/>
              <a:t> </a:t>
            </a:r>
          </a:p>
        </p:txBody>
      </p:sp>
    </p:spTree>
    <p:extLst>
      <p:ext uri="{BB962C8B-B14F-4D97-AF65-F5344CB8AC3E}">
        <p14:creationId xmlns:p14="http://schemas.microsoft.com/office/powerpoint/2010/main" val="3170319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cSld name="Indhold 9">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A09BB-8293-7DED-F5BF-8F3DA4B5760B}"/>
              </a:ext>
            </a:extLst>
          </p:cNvPr>
          <p:cNvSpPr>
            <a:spLocks noGrp="1"/>
          </p:cNvSpPr>
          <p:nvPr>
            <p:ph type="title"/>
          </p:nvPr>
        </p:nvSpPr>
        <p:spPr>
          <a:xfrm>
            <a:off x="320558" y="683140"/>
            <a:ext cx="11452341" cy="665690"/>
          </a:xfrm>
        </p:spPr>
        <p:txBody>
          <a:bodyPr vert="horz" lIns="91440" tIns="45720" rIns="91440" bIns="45720" rtlCol="0" anchor="b">
            <a:normAutofit/>
          </a:bodyPr>
          <a:lstStyle>
            <a:lvl1pPr>
              <a:defRPr lang="en-US" dirty="0"/>
            </a:lvl1pPr>
          </a:lstStyle>
          <a:p>
            <a:pPr lvl="0" rtl="0"/>
            <a:r>
              <a:rPr lang="da"/>
              <a:t>Klik for at redigere titeltypografier i master</a:t>
            </a:r>
            <a:endParaRPr lang="en-US" dirty="0"/>
          </a:p>
        </p:txBody>
      </p:sp>
      <p:sp>
        <p:nvSpPr>
          <p:cNvPr id="12" name="Pladsholder til sidefod 11">
            <a:extLst>
              <a:ext uri="{FF2B5EF4-FFF2-40B4-BE49-F238E27FC236}">
                <a16:creationId xmlns:a16="http://schemas.microsoft.com/office/drawing/2014/main" id="{E3CC60A8-3DE8-B0E7-1EC5-2B337CF2BA7D}"/>
              </a:ext>
            </a:extLst>
          </p:cNvPr>
          <p:cNvSpPr>
            <a:spLocks noGrp="1"/>
          </p:cNvSpPr>
          <p:nvPr>
            <p:ph type="ftr" sz="quarter" idx="11"/>
          </p:nvPr>
        </p:nvSpPr>
        <p:spPr/>
        <p:txBody>
          <a:bodyPr rtlCol="0"/>
          <a:lstStyle/>
          <a:p>
            <a:pPr rtl="0"/>
            <a:r>
              <a:rPr lang="da"/>
              <a:t>Sidefodstekst</a:t>
            </a:r>
          </a:p>
        </p:txBody>
      </p:sp>
      <p:sp>
        <p:nvSpPr>
          <p:cNvPr id="3" name="Pladsholder til indhold 2">
            <a:extLst>
              <a:ext uri="{FF2B5EF4-FFF2-40B4-BE49-F238E27FC236}">
                <a16:creationId xmlns:a16="http://schemas.microsoft.com/office/drawing/2014/main" id="{1D0AB536-3625-6C4C-BCE1-4533963FDEC5}"/>
              </a:ext>
            </a:extLst>
          </p:cNvPr>
          <p:cNvSpPr>
            <a:spLocks noGrp="1"/>
          </p:cNvSpPr>
          <p:nvPr>
            <p:ph idx="1"/>
          </p:nvPr>
        </p:nvSpPr>
        <p:spPr>
          <a:xfrm>
            <a:off x="320558" y="1743311"/>
            <a:ext cx="11452342" cy="4916425"/>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dirty="0"/>
          </a:p>
        </p:txBody>
      </p:sp>
      <p:sp>
        <p:nvSpPr>
          <p:cNvPr id="7" name="Pladsholder til dato 6">
            <a:extLst>
              <a:ext uri="{FF2B5EF4-FFF2-40B4-BE49-F238E27FC236}">
                <a16:creationId xmlns:a16="http://schemas.microsoft.com/office/drawing/2014/main" id="{E47EB01C-FB71-1416-6F69-B25D90D39C0F}"/>
              </a:ext>
            </a:extLst>
          </p:cNvPr>
          <p:cNvSpPr>
            <a:spLocks noGrp="1"/>
          </p:cNvSpPr>
          <p:nvPr>
            <p:ph type="dt" sz="half" idx="10"/>
          </p:nvPr>
        </p:nvSpPr>
        <p:spPr/>
        <p:txBody>
          <a:bodyPr rtlCol="0"/>
          <a:lstStyle/>
          <a:p>
            <a:pPr rtl="0"/>
            <a:r>
              <a:rPr lang="en-US"/>
              <a:t>04/08/2025</a:t>
            </a:r>
          </a:p>
        </p:txBody>
      </p:sp>
      <p:sp>
        <p:nvSpPr>
          <p:cNvPr id="13" name="Pladsholder til slidenummer 12">
            <a:extLst>
              <a:ext uri="{FF2B5EF4-FFF2-40B4-BE49-F238E27FC236}">
                <a16:creationId xmlns:a16="http://schemas.microsoft.com/office/drawing/2014/main" id="{8E842DA4-700F-A2D4-6AB8-0BAEDF3210BE}"/>
              </a:ext>
            </a:extLst>
          </p:cNvPr>
          <p:cNvSpPr>
            <a:spLocks noGrp="1"/>
          </p:cNvSpPr>
          <p:nvPr>
            <p:ph type="sldNum" sz="quarter" idx="12"/>
          </p:nvPr>
        </p:nvSpPr>
        <p:spPr/>
        <p:txBody>
          <a:bodyPr rtlCol="0"/>
          <a:lstStyle/>
          <a:p>
            <a:pPr rtl="0"/>
            <a:fld id="{753D0FD4-819D-4187-8797-C35567B41C78}" type="slidenum">
              <a:rPr lang="en-US" smtClean="0"/>
              <a:t>‹nr.›</a:t>
            </a:fld>
            <a:endParaRPr lang="en-US"/>
          </a:p>
        </p:txBody>
      </p:sp>
    </p:spTree>
    <p:extLst>
      <p:ext uri="{BB962C8B-B14F-4D97-AF65-F5344CB8AC3E}">
        <p14:creationId xmlns:p14="http://schemas.microsoft.com/office/powerpoint/2010/main" val="36808526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Indhold med billede 20">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A09BB-8293-7DED-F5BF-8F3DA4B5760B}"/>
              </a:ext>
            </a:extLst>
          </p:cNvPr>
          <p:cNvSpPr>
            <a:spLocks noGrp="1"/>
          </p:cNvSpPr>
          <p:nvPr>
            <p:ph type="title"/>
          </p:nvPr>
        </p:nvSpPr>
        <p:spPr>
          <a:xfrm>
            <a:off x="327874" y="5197449"/>
            <a:ext cx="4244126" cy="1463040"/>
          </a:xfrm>
        </p:spPr>
        <p:txBody>
          <a:bodyPr vert="horz" lIns="91440" tIns="45720" rIns="91440" bIns="45720" rtlCol="0" anchor="t">
            <a:normAutofit/>
          </a:bodyPr>
          <a:lstStyle>
            <a:lvl1pPr>
              <a:defRPr lang="en-US" dirty="0"/>
            </a:lvl1pPr>
          </a:lstStyle>
          <a:p>
            <a:pPr lvl="0" rtl="0"/>
            <a:r>
              <a:rPr lang="da"/>
              <a:t>Klik for at redigere titeltypografier i master</a:t>
            </a:r>
            <a:endParaRPr lang="en-US" dirty="0"/>
          </a:p>
        </p:txBody>
      </p:sp>
      <p:sp>
        <p:nvSpPr>
          <p:cNvPr id="5" name="Pladsholder til sidefod 4">
            <a:extLst>
              <a:ext uri="{FF2B5EF4-FFF2-40B4-BE49-F238E27FC236}">
                <a16:creationId xmlns:a16="http://schemas.microsoft.com/office/drawing/2014/main" id="{B97D1377-BC65-5D42-5EC9-BECE6F765322}"/>
              </a:ext>
            </a:extLst>
          </p:cNvPr>
          <p:cNvSpPr>
            <a:spLocks noGrp="1"/>
          </p:cNvSpPr>
          <p:nvPr>
            <p:ph type="ftr" sz="quarter" idx="11"/>
          </p:nvPr>
        </p:nvSpPr>
        <p:spPr>
          <a:xfrm>
            <a:off x="317772" y="210312"/>
            <a:ext cx="2962656" cy="411480"/>
          </a:xfrm>
        </p:spPr>
        <p:txBody>
          <a:bodyPr rtlCol="0"/>
          <a:lstStyle/>
          <a:p>
            <a:pPr rtl="0"/>
            <a:r>
              <a:rPr lang="da"/>
              <a:t>Tekst i sidefod</a:t>
            </a:r>
          </a:p>
        </p:txBody>
      </p:sp>
      <p:sp>
        <p:nvSpPr>
          <p:cNvPr id="4" name="Pladsholder til dato 3">
            <a:extLst>
              <a:ext uri="{FF2B5EF4-FFF2-40B4-BE49-F238E27FC236}">
                <a16:creationId xmlns:a16="http://schemas.microsoft.com/office/drawing/2014/main" id="{0EEF9179-12AA-40A3-63A0-84A6ED06611F}"/>
              </a:ext>
            </a:extLst>
          </p:cNvPr>
          <p:cNvSpPr>
            <a:spLocks noGrp="1"/>
          </p:cNvSpPr>
          <p:nvPr>
            <p:ph type="dt" sz="half" idx="10"/>
          </p:nvPr>
        </p:nvSpPr>
        <p:spPr>
          <a:xfrm>
            <a:off x="5358383" y="210312"/>
            <a:ext cx="1569350" cy="411480"/>
          </a:xfrm>
        </p:spPr>
        <p:txBody>
          <a:bodyPr rtlCol="0"/>
          <a:lstStyle/>
          <a:p>
            <a:pPr rtl="0"/>
            <a:r>
              <a:rPr lang="en-US"/>
              <a:t>04/08/2025</a:t>
            </a:r>
          </a:p>
        </p:txBody>
      </p:sp>
      <p:sp>
        <p:nvSpPr>
          <p:cNvPr id="6" name="Pladsholder til slidenummer 5">
            <a:extLst>
              <a:ext uri="{FF2B5EF4-FFF2-40B4-BE49-F238E27FC236}">
                <a16:creationId xmlns:a16="http://schemas.microsoft.com/office/drawing/2014/main" id="{0CCE0E3B-6350-CAAC-2CAB-78999D19CADB}"/>
              </a:ext>
            </a:extLst>
          </p:cNvPr>
          <p:cNvSpPr>
            <a:spLocks noGrp="1"/>
          </p:cNvSpPr>
          <p:nvPr>
            <p:ph type="sldNum" sz="quarter" idx="12"/>
          </p:nvPr>
        </p:nvSpPr>
        <p:spPr>
          <a:xfrm>
            <a:off x="11288870" y="210312"/>
            <a:ext cx="546447" cy="411480"/>
          </a:xfrm>
        </p:spPr>
        <p:txBody>
          <a:bodyPr rtlCol="0"/>
          <a:lstStyle/>
          <a:p>
            <a:pPr rtl="0"/>
            <a:fld id="{753D0FD4-819D-4187-8797-C35567B41C78}" type="slidenum">
              <a:rPr lang="en-US" smtClean="0"/>
              <a:t>‹nr.›</a:t>
            </a:fld>
            <a:endParaRPr lang="en-US"/>
          </a:p>
        </p:txBody>
      </p:sp>
      <p:sp>
        <p:nvSpPr>
          <p:cNvPr id="10" name="Pladsholder til billede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794335"/>
            <a:ext cx="4921917" cy="4047478"/>
          </a:xfrm>
          <a:blipFill>
            <a:blip r:embed="rId2">
              <a:alphaModFix amt="80000"/>
            </a:blip>
            <a:stretch>
              <a:fillRect/>
            </a:stretch>
          </a:blipFill>
        </p:spPr>
        <p:txBody>
          <a:bodyPr rtlCol="0"/>
          <a:lstStyle>
            <a:lvl1pPr marL="0" indent="0">
              <a:buNone/>
              <a:defRPr/>
            </a:lvl1pPr>
          </a:lstStyle>
          <a:p>
            <a:pPr rtl="0"/>
            <a:r>
              <a:rPr lang="da"/>
              <a:t> </a:t>
            </a:r>
          </a:p>
        </p:txBody>
      </p:sp>
      <p:sp>
        <p:nvSpPr>
          <p:cNvPr id="3" name="Pladsholder til indhold 2">
            <a:extLst>
              <a:ext uri="{FF2B5EF4-FFF2-40B4-BE49-F238E27FC236}">
                <a16:creationId xmlns:a16="http://schemas.microsoft.com/office/drawing/2014/main" id="{1D0AB536-3625-6C4C-BCE1-4533963FDEC5}"/>
              </a:ext>
            </a:extLst>
          </p:cNvPr>
          <p:cNvSpPr>
            <a:spLocks noGrp="1"/>
          </p:cNvSpPr>
          <p:nvPr>
            <p:ph idx="1"/>
          </p:nvPr>
        </p:nvSpPr>
        <p:spPr>
          <a:xfrm>
            <a:off x="5358384" y="1152144"/>
            <a:ext cx="6382512" cy="5340096"/>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dirty="0"/>
          </a:p>
        </p:txBody>
      </p:sp>
    </p:spTree>
    <p:extLst>
      <p:ext uri="{BB962C8B-B14F-4D97-AF65-F5344CB8AC3E}">
        <p14:creationId xmlns:p14="http://schemas.microsoft.com/office/powerpoint/2010/main" val="2035992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cSld name="Indhold med billedteks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9" name="Date Placeholder 8"/>
          <p:cNvSpPr>
            <a:spLocks noGrp="1"/>
          </p:cNvSpPr>
          <p:nvPr>
            <p:ph type="dt" sz="half" idx="10"/>
          </p:nvPr>
        </p:nvSpPr>
        <p:spPr/>
        <p:txBody>
          <a:bodyPr/>
          <a:lstStyle/>
          <a:p>
            <a:fld id="{BBF01B94-3223-47F4-B9B6-2DEF8AEDA7E9}" type="datetimeFigureOut">
              <a:rPr lang="da-DK" smtClean="0"/>
              <a:t>19-04-2026</a:t>
            </a:fld>
            <a:endParaRPr lang="da-DK"/>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da-DK"/>
          </a:p>
        </p:txBody>
      </p:sp>
      <p:sp>
        <p:nvSpPr>
          <p:cNvPr id="11" name="Slide Number Placeholder 10"/>
          <p:cNvSpPr>
            <a:spLocks noGrp="1"/>
          </p:cNvSpPr>
          <p:nvPr>
            <p:ph type="sldNum" sz="quarter" idx="12"/>
          </p:nvPr>
        </p:nvSpPr>
        <p:spPr/>
        <p:txBody>
          <a:bodyPr/>
          <a:lstStyle/>
          <a:p>
            <a:fld id="{C964E10C-4E6F-48E6-BE62-6287170C12A7}" type="slidenum">
              <a:rPr lang="da-DK" smtClean="0"/>
              <a:t>‹nr.›</a:t>
            </a:fld>
            <a:endParaRPr lang="da-DK"/>
          </a:p>
        </p:txBody>
      </p:sp>
    </p:spTree>
    <p:extLst>
      <p:ext uri="{BB962C8B-B14F-4D97-AF65-F5344CB8AC3E}">
        <p14:creationId xmlns:p14="http://schemas.microsoft.com/office/powerpoint/2010/main" val="1704828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F01B94-3223-47F4-B9B6-2DEF8AEDA7E9}" type="datetimeFigureOut">
              <a:rPr lang="da-DK" smtClean="0"/>
              <a:t>19-04-2026</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C964E10C-4E6F-48E6-BE62-6287170C12A7}" type="slidenum">
              <a:rPr lang="da-DK" smtClean="0"/>
              <a:t>‹nr.›</a:t>
            </a:fld>
            <a:endParaRPr lang="da-DK"/>
          </a:p>
        </p:txBody>
      </p:sp>
    </p:spTree>
    <p:extLst>
      <p:ext uri="{BB962C8B-B14F-4D97-AF65-F5344CB8AC3E}">
        <p14:creationId xmlns:p14="http://schemas.microsoft.com/office/powerpoint/2010/main" val="56738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pic>
        <p:nvPicPr>
          <p:cNvPr id="2" name="Billede 1"/>
          <p:cNvPicPr>
            <a:picLocks noChangeAspect="1"/>
          </p:cNvPicPr>
          <p:nvPr/>
        </p:nvPicPr>
        <p:blipFill>
          <a:blip r:embed="rId31" cstate="print">
            <a:extLst>
              <a:ext uri="{28A0092B-C50C-407E-A947-70E740481C1C}">
                <a14:useLocalDpi xmlns:a14="http://schemas.microsoft.com/office/drawing/2010/main" val="0"/>
              </a:ext>
            </a:extLst>
          </a:blip>
          <a:srcRect/>
          <a:stretch/>
        </p:blipFill>
        <p:spPr>
          <a:xfrm>
            <a:off x="11129145" y="5688106"/>
            <a:ext cx="754271" cy="883620"/>
          </a:xfrm>
          <a:prstGeom prst="rect">
            <a:avLst/>
          </a:prstGeom>
        </p:spPr>
      </p:pic>
    </p:spTree>
    <p:extLst>
      <p:ext uri="{BB962C8B-B14F-4D97-AF65-F5344CB8AC3E}">
        <p14:creationId xmlns:p14="http://schemas.microsoft.com/office/powerpoint/2010/main" val="123304037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Elbiloplader tæt på parkeringspladsen">
            <a:extLst>
              <a:ext uri="{FF2B5EF4-FFF2-40B4-BE49-F238E27FC236}">
                <a16:creationId xmlns:a16="http://schemas.microsoft.com/office/drawing/2014/main" id="{7AD5DB1A-B416-42BD-A45E-08EA4DF39A52}"/>
              </a:ext>
            </a:extLst>
          </p:cNvPr>
          <p:cNvPicPr>
            <a:picLocks noGrp="1" noChangeAspect="1"/>
          </p:cNvPicPr>
          <p:nvPr>
            <p:ph type="pic" sz="quarter" idx="21"/>
          </p:nvPr>
        </p:nvPicPr>
        <p:blipFill>
          <a:blip r:embed="rId3"/>
          <a:srcRect t="19579" b="19579"/>
          <a:stretch/>
        </p:blipFill>
        <p:spPr>
          <a:xfrm>
            <a:off x="0" y="206"/>
            <a:ext cx="12192000" cy="4951417"/>
          </a:xfrm>
          <a:custGeom>
            <a:avLst/>
            <a:gdLst>
              <a:gd name="connsiteX0" fmla="*/ 6914322 w 12198096"/>
              <a:gd name="connsiteY0" fmla="*/ 789558 h 6858000"/>
              <a:gd name="connsiteX1" fmla="*/ 6914322 w 12198096"/>
              <a:gd name="connsiteY1" fmla="*/ 6106620 h 6858000"/>
              <a:gd name="connsiteX2" fmla="*/ 11547659 w 12198096"/>
              <a:gd name="connsiteY2" fmla="*/ 6106620 h 6858000"/>
              <a:gd name="connsiteX3" fmla="*/ 11547659 w 12198096"/>
              <a:gd name="connsiteY3" fmla="*/ 789558 h 6858000"/>
              <a:gd name="connsiteX4" fmla="*/ 0 w 12198096"/>
              <a:gd name="connsiteY4" fmla="*/ 0 h 6858000"/>
              <a:gd name="connsiteX5" fmla="*/ 12198096 w 12198096"/>
              <a:gd name="connsiteY5" fmla="*/ 0 h 6858000"/>
              <a:gd name="connsiteX6" fmla="*/ 12198096 w 12198096"/>
              <a:gd name="connsiteY6" fmla="*/ 6858000 h 6858000"/>
              <a:gd name="connsiteX7" fmla="*/ 0 w 1219809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8096" h="6858000">
                <a:moveTo>
                  <a:pt x="6914322" y="789558"/>
                </a:moveTo>
                <a:lnTo>
                  <a:pt x="6914322" y="6106620"/>
                </a:lnTo>
                <a:lnTo>
                  <a:pt x="11547659" y="6106620"/>
                </a:lnTo>
                <a:lnTo>
                  <a:pt x="11547659" y="789558"/>
                </a:lnTo>
                <a:close/>
                <a:moveTo>
                  <a:pt x="0" y="0"/>
                </a:moveTo>
                <a:lnTo>
                  <a:pt x="12198096" y="0"/>
                </a:lnTo>
                <a:lnTo>
                  <a:pt x="12198096" y="6858000"/>
                </a:lnTo>
                <a:lnTo>
                  <a:pt x="0" y="6858000"/>
                </a:lnTo>
                <a:close/>
              </a:path>
            </a:pathLst>
          </a:custGeom>
          <a:noFill/>
        </p:spPr>
      </p:pic>
      <p:sp>
        <p:nvSpPr>
          <p:cNvPr id="2" name="Title 1">
            <a:extLst>
              <a:ext uri="{FF2B5EF4-FFF2-40B4-BE49-F238E27FC236}">
                <a16:creationId xmlns:a16="http://schemas.microsoft.com/office/drawing/2014/main" id="{BD23A165-6203-E55E-BE3C-E2FC0B8387B5}"/>
              </a:ext>
            </a:extLst>
          </p:cNvPr>
          <p:cNvSpPr>
            <a:spLocks noGrp="1"/>
          </p:cNvSpPr>
          <p:nvPr>
            <p:ph type="body" sz="quarter" idx="22"/>
          </p:nvPr>
        </p:nvSpPr>
        <p:spPr>
          <a:xfrm>
            <a:off x="441872" y="5224628"/>
            <a:ext cx="10548683" cy="566572"/>
          </a:xfrm>
        </p:spPr>
        <p:txBody>
          <a:bodyPr>
            <a:normAutofit/>
          </a:bodyPr>
          <a:lstStyle/>
          <a:p>
            <a:r>
              <a:rPr lang="da-DK" noProof="0" dirty="0"/>
              <a:t>Undervisning i El- og Hybridbiler (GF2)</a:t>
            </a:r>
          </a:p>
        </p:txBody>
      </p:sp>
      <p:sp>
        <p:nvSpPr>
          <p:cNvPr id="3" name="Subtitle 2">
            <a:extLst>
              <a:ext uri="{FF2B5EF4-FFF2-40B4-BE49-F238E27FC236}">
                <a16:creationId xmlns:a16="http://schemas.microsoft.com/office/drawing/2014/main" id="{CD54F12F-87E8-F04A-9B6B-76485D01BD22}"/>
              </a:ext>
            </a:extLst>
          </p:cNvPr>
          <p:cNvSpPr>
            <a:spLocks noGrp="1"/>
          </p:cNvSpPr>
          <p:nvPr>
            <p:ph type="body" sz="quarter" idx="23"/>
          </p:nvPr>
        </p:nvSpPr>
        <p:spPr>
          <a:xfrm>
            <a:off x="441872" y="5791201"/>
            <a:ext cx="10548683" cy="796030"/>
          </a:xfrm>
        </p:spPr>
        <p:txBody>
          <a:bodyPr>
            <a:normAutofit/>
          </a:bodyPr>
          <a:lstStyle/>
          <a:p>
            <a:r>
              <a:rPr lang="da-DK" noProof="0" dirty="0"/>
              <a:t>Moderne teknologier bag elektriske og hybride køretøjer</a:t>
            </a:r>
          </a:p>
        </p:txBody>
      </p:sp>
      <p:sp>
        <p:nvSpPr>
          <p:cNvPr id="4" name="Footer Placeholder 3">
            <a:extLst>
              <a:ext uri="{FF2B5EF4-FFF2-40B4-BE49-F238E27FC236}">
                <a16:creationId xmlns:a16="http://schemas.microsoft.com/office/drawing/2014/main" id="{13FF5B4D-9929-5186-9552-F3101B86876C}"/>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Tekst i sidefod</a:t>
            </a:r>
          </a:p>
        </p:txBody>
      </p:sp>
      <p:sp>
        <p:nvSpPr>
          <p:cNvPr id="7" name="Slide Number Placeholder 6">
            <a:extLst>
              <a:ext uri="{FF2B5EF4-FFF2-40B4-BE49-F238E27FC236}">
                <a16:creationId xmlns:a16="http://schemas.microsoft.com/office/drawing/2014/main" id="{323DE269-6DE1-9850-F9B9-9F978406134D}"/>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100" noProof="0" smtClean="0"/>
              <a:pPr rtl="0">
                <a:lnSpc>
                  <a:spcPct val="90000"/>
                </a:lnSpc>
                <a:spcAft>
                  <a:spcPts val="600"/>
                </a:spcAft>
              </a:pPr>
              <a:t>1</a:t>
            </a:fld>
            <a:endParaRPr lang="da-DK" sz="100" noProof="0" dirty="0"/>
          </a:p>
        </p:txBody>
      </p:sp>
      <p:sp>
        <p:nvSpPr>
          <p:cNvPr id="6" name="Date Placeholder 5" hidden="1">
            <a:extLst>
              <a:ext uri="{FF2B5EF4-FFF2-40B4-BE49-F238E27FC236}">
                <a16:creationId xmlns:a16="http://schemas.microsoft.com/office/drawing/2014/main" id="{DC7813F6-873A-C34D-1CD3-F39E6ECA919C}"/>
              </a:ext>
            </a:extLst>
          </p:cNvPr>
          <p:cNvSpPr>
            <a:spLocks noGrp="1"/>
          </p:cNvSpPr>
          <p:nvPr>
            <p:ph type="dt" sz="half" idx="4294967295"/>
          </p:nvPr>
        </p:nvSpPr>
        <p:spPr>
          <a:xfrm>
            <a:off x="6914323" y="207982"/>
            <a:ext cx="2687062" cy="413360"/>
          </a:xfrm>
        </p:spPr>
        <p:txBody>
          <a:bodyPr anchor="ctr">
            <a:normAutofit/>
          </a:bodyPr>
          <a:lstStyle/>
          <a:p>
            <a:pPr rtl="0">
              <a:lnSpc>
                <a:spcPct val="90000"/>
              </a:lnSpc>
              <a:spcAft>
                <a:spcPts val="600"/>
              </a:spcAft>
            </a:pPr>
            <a:r>
              <a:rPr lang="da-DK" sz="500" noProof="0" dirty="0"/>
              <a:t>04/08/2025</a:t>
            </a:r>
          </a:p>
        </p:txBody>
      </p:sp>
      <p:pic>
        <p:nvPicPr>
          <p:cNvPr id="9" name="Billede 8">
            <a:extLst>
              <a:ext uri="{FF2B5EF4-FFF2-40B4-BE49-F238E27FC236}">
                <a16:creationId xmlns:a16="http://schemas.microsoft.com/office/drawing/2014/main" id="{C343EE7E-F1D7-6BE0-C705-676CB7F6937F}"/>
              </a:ext>
            </a:extLst>
          </p:cNvPr>
          <p:cNvPicPr>
            <a:picLocks noChangeAspect="1"/>
          </p:cNvPicPr>
          <p:nvPr/>
        </p:nvPicPr>
        <p:blipFill>
          <a:blip r:embed="rId4"/>
          <a:stretch>
            <a:fillRect/>
          </a:stretch>
        </p:blipFill>
        <p:spPr>
          <a:xfrm>
            <a:off x="6934200" y="1066800"/>
            <a:ext cx="4648200" cy="2614613"/>
          </a:xfrm>
          <a:prstGeom prst="rect">
            <a:avLst/>
          </a:prstGeom>
        </p:spPr>
      </p:pic>
    </p:spTree>
    <p:extLst>
      <p:ext uri="{BB962C8B-B14F-4D97-AF65-F5344CB8AC3E}">
        <p14:creationId xmlns:p14="http://schemas.microsoft.com/office/powerpoint/2010/main" val="317870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bg/>
                                          </p:spTgt>
                                        </p:tgtEl>
                                        <p:attrNameLst>
                                          <p:attrName>style.visibility</p:attrName>
                                        </p:attrNameLst>
                                      </p:cBhvr>
                                      <p:to>
                                        <p:strVal val="visible"/>
                                      </p:to>
                                    </p:set>
                                    <p:animEffect transition="in" filter="fade">
                                      <p:cBhvr>
                                        <p:cTn id="10" dur="4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400"/>
                                        <p:tgtEl>
                                          <p:spTgt spid="3">
                                            <p:txEl>
                                              <p:pRg st="0" end="0"/>
                                            </p:txEl>
                                          </p:spTgt>
                                        </p:tgtEl>
                                      </p:cBhvr>
                                    </p:animEffect>
                                  </p:childTnLst>
                                </p:cTn>
                              </p:par>
                              <p:par>
                                <p:cTn id="16" presetID="10" presetClass="entr" presetSubtype="0" fill="hold" grpId="1" nodeType="withEffect">
                                  <p:stCondLst>
                                    <p:cond delay="250"/>
                                  </p:stCondLst>
                                  <p:iterate>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C7E0D-BA64-39F4-3358-59BB9416E8CB}"/>
              </a:ext>
            </a:extLst>
          </p:cNvPr>
          <p:cNvSpPr>
            <a:spLocks noGrp="1"/>
          </p:cNvSpPr>
          <p:nvPr>
            <p:ph type="title"/>
          </p:nvPr>
        </p:nvSpPr>
        <p:spPr>
          <a:xfrm>
            <a:off x="320558" y="612648"/>
            <a:ext cx="7015483" cy="1033272"/>
          </a:xfrm>
        </p:spPr>
        <p:txBody>
          <a:bodyPr anchor="b">
            <a:normAutofit/>
          </a:bodyPr>
          <a:lstStyle/>
          <a:p>
            <a:r>
              <a:rPr lang="da-DK" noProof="0" dirty="0"/>
              <a:t>Introduktion og Læringsmål</a:t>
            </a:r>
          </a:p>
        </p:txBody>
      </p:sp>
      <p:sp>
        <p:nvSpPr>
          <p:cNvPr id="23" name="Slide Number Placeholder 4">
            <a:extLst>
              <a:ext uri="{FF2B5EF4-FFF2-40B4-BE49-F238E27FC236}">
                <a16:creationId xmlns:a16="http://schemas.microsoft.com/office/drawing/2014/main" id="{0937FE1D-A146-C291-52A9-FFD4FAEB803B}"/>
              </a:ext>
            </a:extLst>
          </p:cNvPr>
          <p:cNvSpPr>
            <a:spLocks noGrp="1"/>
          </p:cNvSpPr>
          <p:nvPr>
            <p:ph type="sldNum" sz="quarter" idx="16"/>
          </p:nvPr>
        </p:nvSpPr>
        <p:spPr>
          <a:xfrm>
            <a:off x="6789594" y="207982"/>
            <a:ext cx="546447" cy="413360"/>
          </a:xfrm>
        </p:spPr>
        <p:txBody>
          <a:bodyPr/>
          <a:lstStyle/>
          <a:p>
            <a:pPr rtl="0">
              <a:spcAft>
                <a:spcPts val="600"/>
              </a:spcAft>
            </a:pPr>
            <a:fld id="{753D0FD4-819D-4187-8797-C35567B41C78}" type="slidenum">
              <a:rPr lang="da-DK" noProof="0" smtClean="0"/>
              <a:pPr rtl="0">
                <a:spcAft>
                  <a:spcPts val="600"/>
                </a:spcAft>
              </a:pPr>
              <a:t>2</a:t>
            </a:fld>
            <a:endParaRPr lang="da-DK" noProof="0" dirty="0"/>
          </a:p>
        </p:txBody>
      </p:sp>
      <p:pic>
        <p:nvPicPr>
          <p:cNvPr id="9" name="Video 8" descr="Personer diskussion">
            <a:extLst>
              <a:ext uri="{FF2B5EF4-FFF2-40B4-BE49-F238E27FC236}">
                <a16:creationId xmlns:a16="http://schemas.microsoft.com/office/drawing/2014/main" id="{05FE3ABE-DD3D-20AB-D52D-BBEC93891D2D}"/>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4" r="-1" b="-1"/>
          <a:stretch>
            <a:fillRect/>
          </a:stretch>
        </p:blipFill>
        <p:spPr>
          <a:xfrm>
            <a:off x="317773" y="2181569"/>
            <a:ext cx="7018271" cy="3936565"/>
          </a:xfrm>
          <a:prstGeom prst="rect">
            <a:avLst/>
          </a:prstGeom>
          <a:noFill/>
        </p:spPr>
      </p:pic>
      <p:pic>
        <p:nvPicPr>
          <p:cNvPr id="15" name="Picture 8" descr="Flyvende sæbebobler">
            <a:extLst>
              <a:ext uri="{FF2B5EF4-FFF2-40B4-BE49-F238E27FC236}">
                <a16:creationId xmlns:a16="http://schemas.microsoft.com/office/drawing/2014/main" id="{23068357-A599-2AFF-F952-FF94A69F7E51}"/>
              </a:ext>
            </a:extLst>
          </p:cNvPr>
          <p:cNvPicPr>
            <a:picLocks noChangeAspect="1"/>
          </p:cNvPicPr>
          <p:nvPr/>
        </p:nvPicPr>
        <p:blipFill>
          <a:blip r:embed="rId6"/>
          <a:srcRect t="13664" b="25489"/>
          <a:stretch>
            <a:fillRect/>
          </a:stretch>
        </p:blipFill>
        <p:spPr>
          <a:xfrm>
            <a:off x="7773592" y="2531966"/>
            <a:ext cx="4417215" cy="1794068"/>
          </a:xfrm>
          <a:prstGeom prst="rect">
            <a:avLst/>
          </a:prstGeom>
          <a:noFill/>
        </p:spPr>
      </p:pic>
      <p:sp>
        <p:nvSpPr>
          <p:cNvPr id="4" name="Footer Placeholder 3">
            <a:extLst>
              <a:ext uri="{FF2B5EF4-FFF2-40B4-BE49-F238E27FC236}">
                <a16:creationId xmlns:a16="http://schemas.microsoft.com/office/drawing/2014/main" id="{917C06DD-91FF-3361-D276-242B32798E1E}"/>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Tekst i sidefod</a:t>
            </a:r>
          </a:p>
        </p:txBody>
      </p:sp>
      <p:sp>
        <p:nvSpPr>
          <p:cNvPr id="6" name="Date Placeholder 5">
            <a:extLst>
              <a:ext uri="{FF2B5EF4-FFF2-40B4-BE49-F238E27FC236}">
                <a16:creationId xmlns:a16="http://schemas.microsoft.com/office/drawing/2014/main" id="{FAAB4709-2752-83F7-03CD-A565BC4E8C6E}"/>
              </a:ext>
            </a:extLst>
          </p:cNvPr>
          <p:cNvSpPr>
            <a:spLocks noGrp="1"/>
          </p:cNvSpPr>
          <p:nvPr>
            <p:ph type="dt" sz="half" idx="4294967295"/>
          </p:nvPr>
        </p:nvSpPr>
        <p:spPr/>
        <p:txBody>
          <a:bodyPr anchor="ctr">
            <a:normAutofit fontScale="25000" lnSpcReduction="20000"/>
          </a:bodyPr>
          <a:lstStyle/>
          <a:p>
            <a:pPr rtl="0">
              <a:lnSpc>
                <a:spcPct val="90000"/>
              </a:lnSpc>
              <a:spcAft>
                <a:spcPts val="600"/>
              </a:spcAft>
            </a:pPr>
            <a:r>
              <a:rPr lang="da-DK" sz="100" noProof="0" dirty="0"/>
              <a:t>04/08/2025</a:t>
            </a:r>
          </a:p>
        </p:txBody>
      </p:sp>
      <p:sp>
        <p:nvSpPr>
          <p:cNvPr id="7" name="Slide Number Placeholder 6">
            <a:extLst>
              <a:ext uri="{FF2B5EF4-FFF2-40B4-BE49-F238E27FC236}">
                <a16:creationId xmlns:a16="http://schemas.microsoft.com/office/drawing/2014/main" id="{88B962F3-6BE9-6E9A-C898-BC3E9A52E9E2}"/>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100" noProof="0" smtClean="0"/>
              <a:pPr rtl="0">
                <a:lnSpc>
                  <a:spcPct val="90000"/>
                </a:lnSpc>
                <a:spcAft>
                  <a:spcPts val="600"/>
                </a:spcAft>
              </a:pPr>
              <a:t>2</a:t>
            </a:fld>
            <a:endParaRPr lang="da-DK" sz="100" noProof="0" dirty="0"/>
          </a:p>
        </p:txBody>
      </p:sp>
    </p:spTree>
    <p:extLst>
      <p:ext uri="{BB962C8B-B14F-4D97-AF65-F5344CB8AC3E}">
        <p14:creationId xmlns:p14="http://schemas.microsoft.com/office/powerpoint/2010/main" val="1531919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30" fill="hold"/>
                                        <p:tgtEl>
                                          <p:spTgt spid="9"/>
                                        </p:tgtEl>
                                      </p:cBhvr>
                                    </p:cmd>
                                  </p:childTnLst>
                                </p:cTn>
                              </p:par>
                              <p:par>
                                <p:cTn id="7" presetID="10" presetClass="entr" presetSubtype="0" fill="hold" grpId="0" nodeType="withEffect">
                                  <p:stCondLst>
                                    <p:cond delay="5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9"/>
                                        </p:tgtEl>
                                      </p:cBhvr>
                                    </p:cmd>
                                  </p:childTnLst>
                                </p:cTn>
                              </p:par>
                            </p:childTnLst>
                          </p:cTn>
                        </p:par>
                      </p:childTnLst>
                    </p:cTn>
                  </p:par>
                </p:childTnLst>
              </p:cTn>
              <p:nextCondLst>
                <p:cond evt="onClick" delay="0">
                  <p:tgtEl>
                    <p:spTgt spid="9"/>
                  </p:tgtEl>
                </p:cond>
              </p:nextCondLst>
            </p:seq>
            <p:video>
              <p:cMediaNode mute="1">
                <p:cTn id="15" repeatCount="indefinite" fill="hold" display="0">
                  <p:stCondLst>
                    <p:cond delay="indefinite"/>
                  </p:stCondLst>
                </p:cTn>
                <p:tgtEl>
                  <p:spTgt spid="9"/>
                </p:tgtEl>
              </p:cMediaNode>
            </p:video>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Opladning af et elbilbatteri på hjemmets parkeringsplads">
            <a:extLst>
              <a:ext uri="{FF2B5EF4-FFF2-40B4-BE49-F238E27FC236}">
                <a16:creationId xmlns:a16="http://schemas.microsoft.com/office/drawing/2014/main" id="{B4911375-0431-4126-B1EE-1E8172DD9B20}"/>
              </a:ext>
            </a:extLst>
          </p:cNvPr>
          <p:cNvPicPr>
            <a:picLocks noGrp="1" noChangeAspect="1"/>
          </p:cNvPicPr>
          <p:nvPr>
            <p:ph type="pic" sz="quarter" idx="21"/>
          </p:nvPr>
        </p:nvPicPr>
        <p:blipFill>
          <a:blip r:embed="rId3"/>
          <a:srcRect l="20053" r="20612" b="-1"/>
          <a:stretch>
            <a:fillRect/>
          </a:stretch>
        </p:blipFill>
        <p:spPr>
          <a:xfrm>
            <a:off x="6096000" y="10"/>
            <a:ext cx="6096001" cy="6857990"/>
          </a:xfrm>
          <a:noFill/>
        </p:spPr>
      </p:pic>
      <p:sp>
        <p:nvSpPr>
          <p:cNvPr id="2" name="Title 1">
            <a:extLst>
              <a:ext uri="{FF2B5EF4-FFF2-40B4-BE49-F238E27FC236}">
                <a16:creationId xmlns:a16="http://schemas.microsoft.com/office/drawing/2014/main" id="{CC80623D-7AC0-61D3-250A-A4CFFEAFD0C4}"/>
              </a:ext>
            </a:extLst>
          </p:cNvPr>
          <p:cNvSpPr>
            <a:spLocks noGrp="1"/>
          </p:cNvSpPr>
          <p:nvPr>
            <p:ph type="body" sz="quarter" idx="22"/>
          </p:nvPr>
        </p:nvSpPr>
        <p:spPr>
          <a:xfrm>
            <a:off x="590763" y="634997"/>
            <a:ext cx="4984414" cy="590220"/>
          </a:xfrm>
        </p:spPr>
        <p:txBody>
          <a:bodyPr>
            <a:normAutofit fontScale="92500" lnSpcReduction="20000"/>
          </a:bodyPr>
          <a:lstStyle/>
          <a:p>
            <a:r>
              <a:rPr lang="da-DK" sz="2500" noProof="0" dirty="0" err="1"/>
              <a:t>Undervisningoversigt</a:t>
            </a:r>
            <a:r>
              <a:rPr lang="da-DK" sz="2500" noProof="0" dirty="0"/>
              <a:t> og målepinde</a:t>
            </a:r>
          </a:p>
        </p:txBody>
      </p:sp>
      <p:sp>
        <p:nvSpPr>
          <p:cNvPr id="7" name="Content Placeholder 6">
            <a:extLst>
              <a:ext uri="{FF2B5EF4-FFF2-40B4-BE49-F238E27FC236}">
                <a16:creationId xmlns:a16="http://schemas.microsoft.com/office/drawing/2014/main" id="{362A9D4C-719A-F0FA-8695-7AF1DEBEE521}"/>
              </a:ext>
            </a:extLst>
          </p:cNvPr>
          <p:cNvSpPr>
            <a:spLocks noGrp="1"/>
          </p:cNvSpPr>
          <p:nvPr>
            <p:ph type="body" sz="quarter" idx="2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0763" y="1534507"/>
            <a:ext cx="4984414" cy="4831913"/>
          </a:xfrm>
        </p:spPr>
        <p:txBody>
          <a:bodyPr>
            <a:normAutofit/>
          </a:bodyPr>
          <a:lstStyle/>
          <a:p>
            <a:pPr marL="0" indent="0">
              <a:spcBef>
                <a:spcPts val="2500"/>
              </a:spcBef>
              <a:buFont typeface="Arial" panose="020B0604020202020204" pitchFamily="34" charset="0"/>
              <a:buNone/>
            </a:pPr>
            <a:r>
              <a:rPr lang="da-DK" sz="1400" b="1" noProof="0" dirty="0"/>
              <a:t>Sikkerhedsfrakobling</a:t>
            </a:r>
          </a:p>
          <a:p>
            <a:pPr marL="0" lvl="1" indent="0">
              <a:buFont typeface="Arial" panose="020B0604020202020204" pitchFamily="34" charset="0"/>
              <a:buNone/>
            </a:pPr>
            <a:r>
              <a:rPr lang="da-DK" sz="1400" noProof="0" dirty="0"/>
              <a:t>Fokus på korrekt sikkerhedsfrakobling af bilens højspændingsdel sikrer tryghed under arbejde med el- og hybridbiler.</a:t>
            </a:r>
          </a:p>
          <a:p>
            <a:pPr marL="0" indent="0">
              <a:spcBef>
                <a:spcPts val="2500"/>
              </a:spcBef>
              <a:buFont typeface="Arial" panose="020B0604020202020204" pitchFamily="34" charset="0"/>
              <a:buNone/>
            </a:pPr>
            <a:r>
              <a:rPr lang="da-DK" sz="1400" b="1" noProof="0" dirty="0"/>
              <a:t>Miljømæssige aspekter</a:t>
            </a:r>
          </a:p>
          <a:p>
            <a:pPr marL="0" lvl="1" indent="0">
              <a:buFont typeface="Arial" panose="020B0604020202020204" pitchFamily="34" charset="0"/>
              <a:buNone/>
            </a:pPr>
            <a:r>
              <a:rPr lang="da-DK" sz="1400" noProof="0" dirty="0"/>
              <a:t>Undervisningen redegør for miljøpåvirkninger ved elbiler, herunder CO₂-reduktion, batteriproduktion og genanvendelse.</a:t>
            </a:r>
          </a:p>
          <a:p>
            <a:pPr marL="0" indent="0">
              <a:spcBef>
                <a:spcPts val="2500"/>
              </a:spcBef>
              <a:buFont typeface="Arial" panose="020B0604020202020204" pitchFamily="34" charset="0"/>
              <a:buNone/>
            </a:pPr>
            <a:r>
              <a:rPr lang="da-DK" sz="1400" b="1" noProof="0" dirty="0"/>
              <a:t>Dokumentation og evaluering</a:t>
            </a:r>
          </a:p>
          <a:p>
            <a:pPr marL="0" lvl="1" indent="0">
              <a:buFont typeface="Arial" panose="020B0604020202020204" pitchFamily="34" charset="0"/>
              <a:buNone/>
            </a:pPr>
            <a:r>
              <a:rPr lang="da-DK" sz="1400" noProof="0" dirty="0"/>
              <a:t>Eleverne dokumenterer og evaluerer deres arbejdsprocesser, refleksioner og præsentationer.</a:t>
            </a:r>
          </a:p>
          <a:p>
            <a:pPr marL="0" indent="0">
              <a:spcBef>
                <a:spcPts val="2500"/>
              </a:spcBef>
              <a:buFont typeface="Arial" panose="020B0604020202020204" pitchFamily="34" charset="0"/>
              <a:buNone/>
            </a:pPr>
            <a:r>
              <a:rPr lang="da-DK" sz="1400" b="1" noProof="0" dirty="0"/>
              <a:t>Praktiske øvelser og lærematerialer</a:t>
            </a:r>
          </a:p>
          <a:p>
            <a:pPr marL="0" lvl="1" indent="0">
              <a:buFont typeface="Arial" panose="020B0604020202020204" pitchFamily="34" charset="0"/>
              <a:buNone/>
            </a:pPr>
            <a:r>
              <a:rPr lang="da-DK" sz="1400" noProof="0" dirty="0"/>
              <a:t>Praktiske øvelser på forskellige el- og hybridbiler kombineres med teori via undervisningstavle og præsentationer.</a:t>
            </a:r>
          </a:p>
        </p:txBody>
      </p:sp>
      <p:sp>
        <p:nvSpPr>
          <p:cNvPr id="3" name="Footer Placeholder 2">
            <a:extLst>
              <a:ext uri="{FF2B5EF4-FFF2-40B4-BE49-F238E27FC236}">
                <a16:creationId xmlns:a16="http://schemas.microsoft.com/office/drawing/2014/main" id="{B0D2CA9B-5189-822D-0232-E08D8F362E05}"/>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500" noProof="0" dirty="0"/>
              <a:t>Sidefodstekst</a:t>
            </a:r>
          </a:p>
        </p:txBody>
      </p:sp>
      <p:sp>
        <p:nvSpPr>
          <p:cNvPr id="5" name="Slide Number Placeholder 4" hidden="1">
            <a:extLst>
              <a:ext uri="{FF2B5EF4-FFF2-40B4-BE49-F238E27FC236}">
                <a16:creationId xmlns:a16="http://schemas.microsoft.com/office/drawing/2014/main" id="{D02AAE50-4DFB-DE3E-7966-985F3689DE8D}"/>
              </a:ext>
            </a:extLst>
          </p:cNvPr>
          <p:cNvSpPr>
            <a:spLocks noGrp="1"/>
          </p:cNvSpPr>
          <p:nvPr>
            <p:ph type="sldNum" sz="quarter" idx="4294967295"/>
          </p:nvPr>
        </p:nvSpPr>
        <p:spPr>
          <a:xfrm>
            <a:off x="6789594" y="207982"/>
            <a:ext cx="546447" cy="413360"/>
          </a:xfrm>
        </p:spPr>
        <p:txBody>
          <a:bodyPr anchor="ctr">
            <a:normAutofit/>
          </a:bodyPr>
          <a:lstStyle/>
          <a:p>
            <a:pPr rtl="0">
              <a:lnSpc>
                <a:spcPct val="90000"/>
              </a:lnSpc>
              <a:spcAft>
                <a:spcPts val="600"/>
              </a:spcAft>
            </a:pPr>
            <a:fld id="{753D0FD4-819D-4187-8797-C35567B41C78}" type="slidenum">
              <a:rPr lang="da-DK" sz="500" noProof="0" smtClean="0"/>
              <a:pPr rtl="0">
                <a:lnSpc>
                  <a:spcPct val="90000"/>
                </a:lnSpc>
                <a:spcAft>
                  <a:spcPts val="600"/>
                </a:spcAft>
              </a:pPr>
              <a:t>3</a:t>
            </a:fld>
            <a:endParaRPr lang="da-DK" sz="500" noProof="0" dirty="0"/>
          </a:p>
        </p:txBody>
      </p:sp>
    </p:spTree>
    <p:extLst>
      <p:ext uri="{BB962C8B-B14F-4D97-AF65-F5344CB8AC3E}">
        <p14:creationId xmlns:p14="http://schemas.microsoft.com/office/powerpoint/2010/main" val="3513543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tekst, skærmbillede, Font/skrifttype, diagram&#10;&#10;AI-genereret indhold kan være ukorrekt.">
            <a:extLst>
              <a:ext uri="{FF2B5EF4-FFF2-40B4-BE49-F238E27FC236}">
                <a16:creationId xmlns:a16="http://schemas.microsoft.com/office/drawing/2014/main" id="{6260176D-30CB-A351-A541-35DCA834667F}"/>
              </a:ext>
            </a:extLst>
          </p:cNvPr>
          <p:cNvPicPr>
            <a:picLocks noChangeAspect="1"/>
          </p:cNvPicPr>
          <p:nvPr/>
        </p:nvPicPr>
        <p:blipFill>
          <a:blip r:embed="rId3"/>
          <a:stretch>
            <a:fillRect/>
          </a:stretch>
        </p:blipFill>
        <p:spPr>
          <a:xfrm>
            <a:off x="120650" y="856930"/>
            <a:ext cx="10887075" cy="514414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ekstfelt 7">
            <a:extLst>
              <a:ext uri="{FF2B5EF4-FFF2-40B4-BE49-F238E27FC236}">
                <a16:creationId xmlns:a16="http://schemas.microsoft.com/office/drawing/2014/main" id="{9C33E97F-33B2-F356-9FB6-98B00F0F2F78}"/>
              </a:ext>
            </a:extLst>
          </p:cNvPr>
          <p:cNvSpPr txBox="1"/>
          <p:nvPr/>
        </p:nvSpPr>
        <p:spPr>
          <a:xfrm>
            <a:off x="652462" y="0"/>
            <a:ext cx="10887075" cy="738664"/>
          </a:xfrm>
          <a:prstGeom prst="rect">
            <a:avLst/>
          </a:prstGeom>
          <a:noFill/>
        </p:spPr>
        <p:txBody>
          <a:bodyPr wrap="square" rtlCol="0">
            <a:spAutoFit/>
          </a:bodyPr>
          <a:lstStyle/>
          <a:p>
            <a:pPr algn="ctr"/>
            <a:r>
              <a:rPr lang="da-DK" sz="4200" noProof="0" dirty="0"/>
              <a:t>Personbiler solgt i 2025</a:t>
            </a:r>
          </a:p>
        </p:txBody>
      </p:sp>
      <p:sp>
        <p:nvSpPr>
          <p:cNvPr id="10" name="Tekstfelt 9">
            <a:extLst>
              <a:ext uri="{FF2B5EF4-FFF2-40B4-BE49-F238E27FC236}">
                <a16:creationId xmlns:a16="http://schemas.microsoft.com/office/drawing/2014/main" id="{15B015E2-1F3C-6640-FDD6-634EDF758998}"/>
              </a:ext>
            </a:extLst>
          </p:cNvPr>
          <p:cNvSpPr txBox="1"/>
          <p:nvPr/>
        </p:nvSpPr>
        <p:spPr>
          <a:xfrm>
            <a:off x="533400" y="6001071"/>
            <a:ext cx="5181600" cy="369332"/>
          </a:xfrm>
          <a:prstGeom prst="rect">
            <a:avLst/>
          </a:prstGeom>
          <a:noFill/>
        </p:spPr>
        <p:txBody>
          <a:bodyPr wrap="square" rtlCol="0">
            <a:spAutoFit/>
          </a:bodyPr>
          <a:lstStyle/>
          <a:p>
            <a:r>
              <a:rPr lang="da-DK" noProof="0" dirty="0"/>
              <a:t>https://mobility.dk/nyregistreringer/</a:t>
            </a:r>
          </a:p>
        </p:txBody>
      </p:sp>
    </p:spTree>
    <p:extLst>
      <p:ext uri="{BB962C8B-B14F-4D97-AF65-F5344CB8AC3E}">
        <p14:creationId xmlns:p14="http://schemas.microsoft.com/office/powerpoint/2010/main" val="108025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descr="Et billede, der indeholder tekst, skærmbillede, linje/række, Kurve&#10;&#10;AI-genereret indhold kan være ukorrekt.">
            <a:extLst>
              <a:ext uri="{FF2B5EF4-FFF2-40B4-BE49-F238E27FC236}">
                <a16:creationId xmlns:a16="http://schemas.microsoft.com/office/drawing/2014/main" id="{6DB94B9B-A881-8E51-0849-87C072A49AB5}"/>
              </a:ext>
            </a:extLst>
          </p:cNvPr>
          <p:cNvPicPr>
            <a:picLocks noGrp="1" noChangeAspect="1"/>
          </p:cNvPicPr>
          <p:nvPr>
            <p:ph type="pic" sz="quarter" idx="21"/>
          </p:nvPr>
        </p:nvPicPr>
        <p:blipFill>
          <a:blip r:embed="rId3"/>
          <a:srcRect l="1111" r="1111"/>
          <a:stretch/>
        </p:blipFill>
        <p:spPr>
          <a:xfrm>
            <a:off x="0" y="8"/>
            <a:ext cx="12192000" cy="6857984"/>
          </a:xfrm>
          <a:prstGeom prst="rect">
            <a:avLst/>
          </a:prstGeom>
          <a:noFill/>
        </p:spPr>
      </p:pic>
    </p:spTree>
    <p:extLst>
      <p:ext uri="{BB962C8B-B14F-4D97-AF65-F5344CB8AC3E}">
        <p14:creationId xmlns:p14="http://schemas.microsoft.com/office/powerpoint/2010/main" val="328335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2CB13203-1E04-F0B4-2EC1-461A17E3BA71}"/>
              </a:ext>
            </a:extLst>
          </p:cNvPr>
          <p:cNvSpPr>
            <a:spLocks noGrp="1"/>
          </p:cNvSpPr>
          <p:nvPr>
            <p:ph type="pic" sz="quarter" idx="21"/>
          </p:nvPr>
        </p:nvSpPr>
        <p:spPr>
          <a:xfrm>
            <a:off x="0" y="0"/>
            <a:ext cx="12192000" cy="6858000"/>
          </a:xfrm>
        </p:spPr>
        <p:txBody>
          <a:bodyPr/>
          <a:lstStyle/>
          <a:p>
            <a:endParaRPr lang="da-DK" noProof="0" dirty="0"/>
          </a:p>
        </p:txBody>
      </p:sp>
      <p:sp>
        <p:nvSpPr>
          <p:cNvPr id="2" name="Title 1">
            <a:extLst>
              <a:ext uri="{FF2B5EF4-FFF2-40B4-BE49-F238E27FC236}">
                <a16:creationId xmlns:a16="http://schemas.microsoft.com/office/drawing/2014/main" id="{ACFEC7E4-7363-D5B9-C245-F98FB125CDBE}"/>
              </a:ext>
            </a:extLst>
          </p:cNvPr>
          <p:cNvSpPr>
            <a:spLocks noGrp="1"/>
          </p:cNvSpPr>
          <p:nvPr>
            <p:ph type="body" sz="quarter" idx="22"/>
          </p:nvPr>
        </p:nvSpPr>
        <p:spPr>
          <a:xfrm>
            <a:off x="883802" y="3649894"/>
            <a:ext cx="10424396" cy="972913"/>
          </a:xfrm>
        </p:spPr>
        <p:txBody>
          <a:bodyPr wrap="square">
            <a:normAutofit/>
          </a:bodyPr>
          <a:lstStyle/>
          <a:p>
            <a:r>
              <a:rPr lang="da-DK" noProof="0" dirty="0"/>
              <a:t>El- og Hybridbilens Opbygning</a:t>
            </a:r>
          </a:p>
        </p:txBody>
      </p:sp>
      <p:sp>
        <p:nvSpPr>
          <p:cNvPr id="14" name="Text Placeholder 3">
            <a:extLst>
              <a:ext uri="{FF2B5EF4-FFF2-40B4-BE49-F238E27FC236}">
                <a16:creationId xmlns:a16="http://schemas.microsoft.com/office/drawing/2014/main" id="{34815EBE-22BD-59A2-D884-19601CF6887C}"/>
              </a:ext>
            </a:extLst>
          </p:cNvPr>
          <p:cNvSpPr>
            <a:spLocks noGrp="1"/>
          </p:cNvSpPr>
          <p:nvPr>
            <p:ph type="body" sz="quarter" idx="23"/>
          </p:nvPr>
        </p:nvSpPr>
        <p:spPr>
          <a:xfrm>
            <a:off x="883802" y="4622807"/>
            <a:ext cx="10424396" cy="808421"/>
          </a:xfrm>
        </p:spPr>
        <p:txBody>
          <a:bodyPr/>
          <a:lstStyle/>
          <a:p>
            <a:r>
              <a:rPr lang="da-DK" noProof="0" dirty="0"/>
              <a:t>Hvad er forskellen på en El-bil og en Hybrid-bil?</a:t>
            </a:r>
          </a:p>
        </p:txBody>
      </p:sp>
      <p:sp>
        <p:nvSpPr>
          <p:cNvPr id="4" name="Footer Placeholder 3">
            <a:extLst>
              <a:ext uri="{FF2B5EF4-FFF2-40B4-BE49-F238E27FC236}">
                <a16:creationId xmlns:a16="http://schemas.microsoft.com/office/drawing/2014/main" id="{F6DFC4AB-F49B-A070-5D57-566EFE11E241}"/>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500" noProof="0" dirty="0"/>
              <a:t>Tekst i sidefod</a:t>
            </a:r>
          </a:p>
        </p:txBody>
      </p:sp>
      <p:sp>
        <p:nvSpPr>
          <p:cNvPr id="6" name="Date Placeholder 5">
            <a:extLst>
              <a:ext uri="{FF2B5EF4-FFF2-40B4-BE49-F238E27FC236}">
                <a16:creationId xmlns:a16="http://schemas.microsoft.com/office/drawing/2014/main" id="{19DC8121-99D2-434F-85C9-385D24C95FDE}"/>
              </a:ext>
            </a:extLst>
          </p:cNvPr>
          <p:cNvSpPr>
            <a:spLocks noGrp="1"/>
          </p:cNvSpPr>
          <p:nvPr>
            <p:ph type="dt" sz="half" idx="4294967295"/>
          </p:nvPr>
        </p:nvSpPr>
        <p:spPr/>
        <p:txBody>
          <a:bodyPr anchor="ctr">
            <a:normAutofit fontScale="25000" lnSpcReduction="20000"/>
          </a:bodyPr>
          <a:lstStyle/>
          <a:p>
            <a:pPr rtl="0">
              <a:lnSpc>
                <a:spcPct val="90000"/>
              </a:lnSpc>
              <a:spcAft>
                <a:spcPts val="600"/>
              </a:spcAft>
            </a:pPr>
            <a:r>
              <a:rPr lang="da-DK" sz="500" noProof="0" dirty="0"/>
              <a:t>04/08/2025</a:t>
            </a:r>
          </a:p>
        </p:txBody>
      </p:sp>
      <p:sp>
        <p:nvSpPr>
          <p:cNvPr id="7" name="Slide Number Placeholder 6">
            <a:extLst>
              <a:ext uri="{FF2B5EF4-FFF2-40B4-BE49-F238E27FC236}">
                <a16:creationId xmlns:a16="http://schemas.microsoft.com/office/drawing/2014/main" id="{44C687FB-D4C2-5204-7F0D-0EA2877A4F0A}"/>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500" noProof="0" smtClean="0"/>
              <a:pPr rtl="0">
                <a:lnSpc>
                  <a:spcPct val="90000"/>
                </a:lnSpc>
                <a:spcAft>
                  <a:spcPts val="600"/>
                </a:spcAft>
              </a:pPr>
              <a:t>6</a:t>
            </a:fld>
            <a:endParaRPr lang="da-DK" sz="500" noProof="0" dirty="0"/>
          </a:p>
        </p:txBody>
      </p:sp>
    </p:spTree>
    <p:extLst>
      <p:ext uri="{BB962C8B-B14F-4D97-AF65-F5344CB8AC3E}">
        <p14:creationId xmlns:p14="http://schemas.microsoft.com/office/powerpoint/2010/main" val="2650967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Detaljebillede af tandhjul i gear. Cirkel, Motor, Tandhjul, Maskindel, Metal,">
            <a:extLst>
              <a:ext uri="{FF2B5EF4-FFF2-40B4-BE49-F238E27FC236}">
                <a16:creationId xmlns:a16="http://schemas.microsoft.com/office/drawing/2014/main" id="{59F99F31-6CD5-4921-B470-A908B5A3F565}"/>
              </a:ext>
            </a:extLst>
          </p:cNvPr>
          <p:cNvPicPr>
            <a:picLocks noGrp="1" noChangeAspect="1"/>
          </p:cNvPicPr>
          <p:nvPr>
            <p:ph type="pic" sz="quarter" idx="21"/>
          </p:nvPr>
        </p:nvPicPr>
        <p:blipFill>
          <a:blip r:embed="rId3"/>
          <a:srcRect l="30104" r="10562" b="-1"/>
          <a:stretch>
            <a:fillRect/>
          </a:stretch>
        </p:blipFill>
        <p:spPr>
          <a:xfrm>
            <a:off x="6096000" y="10"/>
            <a:ext cx="6096001" cy="6857990"/>
          </a:xfrm>
          <a:noFill/>
        </p:spPr>
      </p:pic>
      <p:sp>
        <p:nvSpPr>
          <p:cNvPr id="2" name="Title 1">
            <a:extLst>
              <a:ext uri="{FF2B5EF4-FFF2-40B4-BE49-F238E27FC236}">
                <a16:creationId xmlns:a16="http://schemas.microsoft.com/office/drawing/2014/main" id="{60E76099-E249-348A-0920-99F23C30C7FD}"/>
              </a:ext>
            </a:extLst>
          </p:cNvPr>
          <p:cNvSpPr>
            <a:spLocks noGrp="1"/>
          </p:cNvSpPr>
          <p:nvPr>
            <p:ph type="body" sz="quarter" idx="22"/>
          </p:nvPr>
        </p:nvSpPr>
        <p:spPr>
          <a:xfrm>
            <a:off x="590763" y="634997"/>
            <a:ext cx="4984414" cy="590220"/>
          </a:xfrm>
        </p:spPr>
        <p:txBody>
          <a:bodyPr>
            <a:normAutofit/>
          </a:bodyPr>
          <a:lstStyle/>
          <a:p>
            <a:r>
              <a:rPr lang="da-DK" sz="2000" noProof="0" dirty="0"/>
              <a:t>Hybridbilens opbygning og funktion</a:t>
            </a:r>
          </a:p>
        </p:txBody>
      </p:sp>
      <p:sp>
        <p:nvSpPr>
          <p:cNvPr id="7" name="Content Placeholder 6">
            <a:extLst>
              <a:ext uri="{FF2B5EF4-FFF2-40B4-BE49-F238E27FC236}">
                <a16:creationId xmlns:a16="http://schemas.microsoft.com/office/drawing/2014/main" id="{875FEB8D-9E63-1EB0-6F5B-0EE736D1D5C4}"/>
              </a:ext>
            </a:extLst>
          </p:cNvPr>
          <p:cNvSpPr>
            <a:spLocks noGrp="1"/>
          </p:cNvSpPr>
          <p:nvPr>
            <p:ph type="body" sz="quarter" idx="2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2000" y="1013043"/>
            <a:ext cx="4984414" cy="4831913"/>
          </a:xfrm>
        </p:spPr>
        <p:txBody>
          <a:bodyPr>
            <a:normAutofit/>
          </a:bodyPr>
          <a:lstStyle/>
          <a:p>
            <a:pPr marL="0" indent="0">
              <a:spcBef>
                <a:spcPts val="2500"/>
              </a:spcBef>
              <a:buFont typeface="Arial" panose="020B0604020202020204" pitchFamily="34" charset="0"/>
              <a:buNone/>
            </a:pPr>
            <a:r>
              <a:rPr lang="da-DK" sz="1600" b="1" noProof="0" dirty="0"/>
              <a:t>Hybridbilens drivlinjetyper</a:t>
            </a:r>
          </a:p>
          <a:p>
            <a:pPr marL="0" lvl="1" indent="0">
              <a:buFont typeface="Arial" panose="020B0604020202020204" pitchFamily="34" charset="0"/>
              <a:buNone/>
            </a:pPr>
            <a:r>
              <a:rPr lang="da-DK" sz="1600" noProof="0" dirty="0"/>
              <a:t>Parallel- og seriehybrider kombinerer elmotor og forbrændingsmotor for at optimere ydeevne og effektivitet.</a:t>
            </a:r>
          </a:p>
          <a:p>
            <a:pPr marL="0" indent="0">
              <a:spcBef>
                <a:spcPts val="2500"/>
              </a:spcBef>
              <a:buFont typeface="Arial" panose="020B0604020202020204" pitchFamily="34" charset="0"/>
              <a:buNone/>
            </a:pPr>
            <a:r>
              <a:rPr lang="da-DK" sz="1600" b="1" noProof="0" dirty="0"/>
              <a:t>Plug-in hybrid teknologi</a:t>
            </a:r>
          </a:p>
          <a:p>
            <a:pPr marL="0" lvl="1" indent="0">
              <a:buFont typeface="Arial" panose="020B0604020202020204" pitchFamily="34" charset="0"/>
              <a:buNone/>
            </a:pPr>
            <a:r>
              <a:rPr lang="da-DK" sz="1600" noProof="0" dirty="0" err="1"/>
              <a:t>PHEV'er</a:t>
            </a:r>
            <a:r>
              <a:rPr lang="da-DK" sz="1600" noProof="0" dirty="0"/>
              <a:t> har større batterier, som kan oplades via elnettet for længere elektrisk rækkevidde og lavere emissioner.</a:t>
            </a:r>
          </a:p>
          <a:p>
            <a:pPr marL="0" indent="0">
              <a:spcBef>
                <a:spcPts val="2500"/>
              </a:spcBef>
              <a:buFont typeface="Arial" panose="020B0604020202020204" pitchFamily="34" charset="0"/>
              <a:buNone/>
            </a:pPr>
            <a:r>
              <a:rPr lang="da-DK" sz="1600" b="1" noProof="0" dirty="0"/>
              <a:t>Systemkomponenter og funktion</a:t>
            </a:r>
          </a:p>
          <a:p>
            <a:pPr marL="0" lvl="1" indent="0">
              <a:buFont typeface="Arial" panose="020B0604020202020204" pitchFamily="34" charset="0"/>
              <a:buNone/>
            </a:pPr>
            <a:r>
              <a:rPr lang="da-DK" sz="1600" noProof="0" dirty="0"/>
              <a:t>Inverter, højspændingsbatteri og BMS styrer </a:t>
            </a:r>
            <a:r>
              <a:rPr lang="da-DK" sz="1600" noProof="0" dirty="0" err="1"/>
              <a:t>energiflowet</a:t>
            </a:r>
            <a:r>
              <a:rPr lang="da-DK" sz="1600" noProof="0" dirty="0"/>
              <a:t> mellem elmotor og forbrændingsmotor i hybridbiler.</a:t>
            </a:r>
          </a:p>
          <a:p>
            <a:pPr marL="0" indent="0">
              <a:spcBef>
                <a:spcPts val="2500"/>
              </a:spcBef>
              <a:buFont typeface="Arial" panose="020B0604020202020204" pitchFamily="34" charset="0"/>
              <a:buNone/>
            </a:pPr>
            <a:r>
              <a:rPr lang="da-DK" sz="1600" b="1" noProof="0" dirty="0"/>
              <a:t>Fordele og udfordringer</a:t>
            </a:r>
          </a:p>
          <a:p>
            <a:pPr marL="0" lvl="1" indent="0">
              <a:buFont typeface="Arial" panose="020B0604020202020204" pitchFamily="34" charset="0"/>
              <a:buNone/>
            </a:pPr>
            <a:r>
              <a:rPr lang="da-DK" sz="1600" noProof="0" dirty="0"/>
              <a:t>Hybrider tilbyder fleksibilitet og bedre brændstoføkonomi, men kræver kompleks systemintegration og specialiseret service.</a:t>
            </a:r>
          </a:p>
        </p:txBody>
      </p:sp>
      <p:sp>
        <p:nvSpPr>
          <p:cNvPr id="3" name="Footer Placeholder 2">
            <a:extLst>
              <a:ext uri="{FF2B5EF4-FFF2-40B4-BE49-F238E27FC236}">
                <a16:creationId xmlns:a16="http://schemas.microsoft.com/office/drawing/2014/main" id="{D698C36A-1DC6-26A0-E94B-53C6A6DA7E2F}"/>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Sidefodstekst</a:t>
            </a:r>
          </a:p>
        </p:txBody>
      </p:sp>
      <p:sp>
        <p:nvSpPr>
          <p:cNvPr id="4" name="Date Placeholder 3" hidden="1">
            <a:extLst>
              <a:ext uri="{FF2B5EF4-FFF2-40B4-BE49-F238E27FC236}">
                <a16:creationId xmlns:a16="http://schemas.microsoft.com/office/drawing/2014/main" id="{66FD82F3-96C1-5CFC-6CB9-F3E17003312F}"/>
              </a:ext>
            </a:extLst>
          </p:cNvPr>
          <p:cNvSpPr>
            <a:spLocks noGrp="1"/>
          </p:cNvSpPr>
          <p:nvPr>
            <p:ph type="dt" sz="half" idx="4294967295"/>
          </p:nvPr>
        </p:nvSpPr>
        <p:spPr>
          <a:xfrm>
            <a:off x="5224951" y="207982"/>
            <a:ext cx="1682496" cy="413360"/>
          </a:xfrm>
        </p:spPr>
        <p:txBody>
          <a:bodyPr anchor="ctr">
            <a:normAutofit/>
          </a:bodyPr>
          <a:lstStyle/>
          <a:p>
            <a:pPr rtl="0">
              <a:lnSpc>
                <a:spcPct val="90000"/>
              </a:lnSpc>
              <a:spcAft>
                <a:spcPts val="600"/>
              </a:spcAft>
            </a:pPr>
            <a:r>
              <a:rPr lang="da-DK" sz="500" noProof="0" dirty="0"/>
              <a:t>04/08/2025</a:t>
            </a:r>
          </a:p>
        </p:txBody>
      </p:sp>
      <p:sp>
        <p:nvSpPr>
          <p:cNvPr id="5" name="Slide Number Placeholder 4" hidden="1">
            <a:extLst>
              <a:ext uri="{FF2B5EF4-FFF2-40B4-BE49-F238E27FC236}">
                <a16:creationId xmlns:a16="http://schemas.microsoft.com/office/drawing/2014/main" id="{92566442-B451-0FC3-27EA-F42B7C687F26}"/>
              </a:ext>
            </a:extLst>
          </p:cNvPr>
          <p:cNvSpPr>
            <a:spLocks noGrp="1"/>
          </p:cNvSpPr>
          <p:nvPr>
            <p:ph type="sldNum" sz="quarter" idx="4294967295"/>
          </p:nvPr>
        </p:nvSpPr>
        <p:spPr>
          <a:xfrm>
            <a:off x="6789594" y="207982"/>
            <a:ext cx="546447" cy="413360"/>
          </a:xfrm>
        </p:spPr>
        <p:txBody>
          <a:bodyPr anchor="ctr">
            <a:normAutofit/>
          </a:bodyPr>
          <a:lstStyle/>
          <a:p>
            <a:pPr rtl="0">
              <a:lnSpc>
                <a:spcPct val="90000"/>
              </a:lnSpc>
              <a:spcAft>
                <a:spcPts val="600"/>
              </a:spcAft>
            </a:pPr>
            <a:fld id="{753D0FD4-819D-4187-8797-C35567B41C78}" type="slidenum">
              <a:rPr lang="da-DK" sz="500" noProof="0" smtClean="0"/>
              <a:pPr rtl="0">
                <a:lnSpc>
                  <a:spcPct val="90000"/>
                </a:lnSpc>
                <a:spcAft>
                  <a:spcPts val="600"/>
                </a:spcAft>
              </a:pPr>
              <a:t>7</a:t>
            </a:fld>
            <a:endParaRPr lang="da-DK" sz="500" noProof="0" dirty="0"/>
          </a:p>
        </p:txBody>
      </p:sp>
    </p:spTree>
    <p:extLst>
      <p:ext uri="{BB962C8B-B14F-4D97-AF65-F5344CB8AC3E}">
        <p14:creationId xmlns:p14="http://schemas.microsoft.com/office/powerpoint/2010/main" val="923012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47B2C697-4866-9F33-C52D-1186658C48E6}"/>
              </a:ext>
            </a:extLst>
          </p:cNvPr>
          <p:cNvSpPr>
            <a:spLocks noGrp="1"/>
          </p:cNvSpPr>
          <p:nvPr>
            <p:ph idx="1"/>
          </p:nvPr>
        </p:nvSpPr>
        <p:spPr/>
        <p:txBody>
          <a:bodyPr>
            <a:normAutofit/>
          </a:bodyPr>
          <a:lstStyle/>
          <a:p>
            <a:pPr algn="l">
              <a:buFont typeface="+mj-lt"/>
              <a:buAutoNum type="arabicPeriod"/>
            </a:pPr>
            <a:r>
              <a:rPr lang="da-DK" sz="2400" b="1" i="0" noProof="0" dirty="0">
                <a:solidFill>
                  <a:srgbClr val="111111"/>
                </a:solidFill>
                <a:effectLst/>
                <a:latin typeface="-apple-system"/>
              </a:rPr>
              <a:t>Mild hybrid (MHEV/IMA)</a:t>
            </a:r>
            <a:r>
              <a:rPr lang="da-DK" sz="2400" b="0" i="0" noProof="0" dirty="0">
                <a:solidFill>
                  <a:srgbClr val="111111"/>
                </a:solidFill>
                <a:effectLst/>
                <a:latin typeface="-apple-system"/>
              </a:rPr>
              <a:t>:</a:t>
            </a:r>
          </a:p>
          <a:p>
            <a:pPr marL="742950" lvl="1" indent="-285750" algn="l">
              <a:buFont typeface="+mj-lt"/>
              <a:buAutoNum type="arabicPeriod"/>
            </a:pPr>
            <a:r>
              <a:rPr lang="da-DK" sz="2400" b="0" i="0" noProof="0" dirty="0">
                <a:solidFill>
                  <a:srgbClr val="111111"/>
                </a:solidFill>
                <a:effectLst/>
                <a:latin typeface="-apple-system"/>
              </a:rPr>
              <a:t>Batteriet i en mild hybrid er for svagt til at køre på ren strøm alene.</a:t>
            </a:r>
          </a:p>
          <a:p>
            <a:pPr marL="742950" lvl="1" indent="-285750" algn="l">
              <a:buFont typeface="+mj-lt"/>
              <a:buAutoNum type="arabicPeriod"/>
            </a:pPr>
            <a:r>
              <a:rPr lang="da-DK" sz="2400" b="0" i="0" noProof="0" dirty="0">
                <a:solidFill>
                  <a:srgbClr val="111111"/>
                </a:solidFill>
                <a:effectLst/>
                <a:latin typeface="-apple-system"/>
              </a:rPr>
              <a:t>Primært kører den på benzin eller diesel.</a:t>
            </a:r>
          </a:p>
          <a:p>
            <a:pPr marL="742950" lvl="1" indent="-285750" algn="l">
              <a:buFont typeface="+mj-lt"/>
              <a:buAutoNum type="arabicPeriod"/>
            </a:pPr>
            <a:r>
              <a:rPr lang="da-DK" sz="2400" b="0" i="0" noProof="0" dirty="0">
                <a:solidFill>
                  <a:srgbClr val="111111"/>
                </a:solidFill>
                <a:effectLst/>
                <a:latin typeface="-apple-system"/>
              </a:rPr>
              <a:t>Batteriets hovedfunktion er at drive start/stop, aircondition og lignende.</a:t>
            </a:r>
          </a:p>
          <a:p>
            <a:pPr marL="742950" lvl="1" indent="-285750" algn="l">
              <a:buFont typeface="+mj-lt"/>
              <a:buAutoNum type="arabicPeriod"/>
            </a:pPr>
            <a:r>
              <a:rPr lang="da-DK" sz="2400" b="0" i="0" noProof="0" dirty="0">
                <a:solidFill>
                  <a:srgbClr val="111111"/>
                </a:solidFill>
                <a:effectLst/>
                <a:latin typeface="-apple-system"/>
              </a:rPr>
              <a:t>Når du bremser, lades batteriet op, hvilket forbedrer brændstofeffektiviteten med omkring 10-15%.</a:t>
            </a:r>
          </a:p>
          <a:p>
            <a:endParaRPr lang="da-DK" noProof="0" dirty="0"/>
          </a:p>
        </p:txBody>
      </p:sp>
      <p:sp>
        <p:nvSpPr>
          <p:cNvPr id="4" name="Pladsholder til tekst 3">
            <a:extLst>
              <a:ext uri="{FF2B5EF4-FFF2-40B4-BE49-F238E27FC236}">
                <a16:creationId xmlns:a16="http://schemas.microsoft.com/office/drawing/2014/main" id="{8FC6771F-B9AD-6235-9482-5BFDD8D43283}"/>
              </a:ext>
            </a:extLst>
          </p:cNvPr>
          <p:cNvSpPr>
            <a:spLocks noGrp="1"/>
          </p:cNvSpPr>
          <p:nvPr>
            <p:ph type="body" sz="half" idx="2"/>
          </p:nvPr>
        </p:nvSpPr>
        <p:spPr>
          <a:xfrm>
            <a:off x="381001" y="307807"/>
            <a:ext cx="5193624" cy="3011056"/>
          </a:xfrm>
        </p:spPr>
        <p:txBody>
          <a:bodyPr>
            <a:normAutofit/>
          </a:bodyPr>
          <a:lstStyle/>
          <a:p>
            <a:endParaRPr lang="da-DK" sz="3000" noProof="0" dirty="0"/>
          </a:p>
          <a:p>
            <a:r>
              <a:rPr lang="da-DK" sz="3000" noProof="0" dirty="0"/>
              <a:t>MHEV/ IMA</a:t>
            </a:r>
          </a:p>
          <a:p>
            <a:r>
              <a:rPr lang="da-DK" sz="3000" noProof="0" dirty="0"/>
              <a:t>Micro Hybrid Electric </a:t>
            </a:r>
            <a:r>
              <a:rPr lang="da-DK" sz="3000" noProof="0" dirty="0" err="1"/>
              <a:t>Vehicle</a:t>
            </a:r>
            <a:endParaRPr lang="da-DK" sz="3000" noProof="0" dirty="0"/>
          </a:p>
          <a:p>
            <a:r>
              <a:rPr lang="da-DK" sz="3000" noProof="0" dirty="0"/>
              <a:t>Parallel hybrid opbygning</a:t>
            </a:r>
          </a:p>
          <a:p>
            <a:endParaRPr lang="da-DK" sz="3000" noProof="0" dirty="0"/>
          </a:p>
        </p:txBody>
      </p:sp>
      <p:pic>
        <p:nvPicPr>
          <p:cNvPr id="6" name="Billede 5">
            <a:extLst>
              <a:ext uri="{FF2B5EF4-FFF2-40B4-BE49-F238E27FC236}">
                <a16:creationId xmlns:a16="http://schemas.microsoft.com/office/drawing/2014/main" id="{2FD6CB85-146E-F336-C2BF-0A3120B595F4}"/>
              </a:ext>
            </a:extLst>
          </p:cNvPr>
          <p:cNvPicPr>
            <a:picLocks noChangeAspect="1"/>
          </p:cNvPicPr>
          <p:nvPr/>
        </p:nvPicPr>
        <p:blipFill>
          <a:blip r:embed="rId2"/>
          <a:stretch>
            <a:fillRect/>
          </a:stretch>
        </p:blipFill>
        <p:spPr>
          <a:xfrm>
            <a:off x="471862" y="3539137"/>
            <a:ext cx="5541842" cy="2514191"/>
          </a:xfrm>
          <a:prstGeom prst="rect">
            <a:avLst/>
          </a:prstGeom>
        </p:spPr>
      </p:pic>
    </p:spTree>
    <p:extLst>
      <p:ext uri="{BB962C8B-B14F-4D97-AF65-F5344CB8AC3E}">
        <p14:creationId xmlns:p14="http://schemas.microsoft.com/office/powerpoint/2010/main" val="2975153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4BBE953-3166-1908-2CB3-2C287BD8EDB2}"/>
              </a:ext>
            </a:extLst>
          </p:cNvPr>
          <p:cNvSpPr>
            <a:spLocks noGrp="1"/>
          </p:cNvSpPr>
          <p:nvPr>
            <p:ph idx="1"/>
          </p:nvPr>
        </p:nvSpPr>
        <p:spPr/>
        <p:txBody>
          <a:bodyPr/>
          <a:lstStyle/>
          <a:p>
            <a:pPr algn="l">
              <a:buFont typeface="+mj-lt"/>
              <a:buAutoNum type="arabicPeriod"/>
            </a:pPr>
            <a:r>
              <a:rPr lang="da-DK" sz="2200" b="1" i="0" noProof="0" dirty="0">
                <a:solidFill>
                  <a:srgbClr val="111111"/>
                </a:solidFill>
                <a:effectLst/>
                <a:latin typeface="-apple-system"/>
              </a:rPr>
              <a:t>Hybrid (HEV)</a:t>
            </a:r>
            <a:r>
              <a:rPr lang="da-DK" sz="2200" b="0" i="0" noProof="0" dirty="0">
                <a:solidFill>
                  <a:srgbClr val="111111"/>
                </a:solidFill>
                <a:effectLst/>
                <a:latin typeface="-apple-system"/>
              </a:rPr>
              <a:t>:</a:t>
            </a:r>
          </a:p>
          <a:p>
            <a:pPr marL="742950" lvl="1" indent="-285750" algn="l">
              <a:buFont typeface="+mj-lt"/>
              <a:buAutoNum type="arabicPeriod"/>
            </a:pPr>
            <a:r>
              <a:rPr lang="da-DK" sz="2200" b="0" i="0" noProof="0" dirty="0">
                <a:solidFill>
                  <a:srgbClr val="111111"/>
                </a:solidFill>
                <a:effectLst/>
                <a:latin typeface="-apple-system"/>
              </a:rPr>
              <a:t>Batteriet i en hybridbil er større end i en mild hybrid.</a:t>
            </a:r>
          </a:p>
          <a:p>
            <a:pPr marL="742950" lvl="1" indent="-285750" algn="l">
              <a:buFont typeface="+mj-lt"/>
              <a:buAutoNum type="arabicPeriod"/>
            </a:pPr>
            <a:r>
              <a:rPr lang="da-DK" sz="2200" b="0" i="0" noProof="0" dirty="0">
                <a:solidFill>
                  <a:srgbClr val="111111"/>
                </a:solidFill>
                <a:effectLst/>
                <a:latin typeface="-apple-system"/>
              </a:rPr>
              <a:t>Opladning sker ved bremsning eller nedkørsel.</a:t>
            </a:r>
          </a:p>
          <a:p>
            <a:pPr marL="742950" lvl="1" indent="-285750" algn="l">
              <a:buFont typeface="+mj-lt"/>
              <a:buAutoNum type="arabicPeriod"/>
            </a:pPr>
            <a:r>
              <a:rPr lang="da-DK" sz="2200" b="0" i="0" noProof="0" dirty="0">
                <a:solidFill>
                  <a:srgbClr val="111111"/>
                </a:solidFill>
                <a:effectLst/>
                <a:latin typeface="-apple-system"/>
              </a:rPr>
              <a:t>Den skifter automatisk mellem benzin/diesel og el alt efter kørselsbehov.</a:t>
            </a:r>
          </a:p>
          <a:p>
            <a:pPr marL="742950" lvl="1" indent="-285750" algn="l">
              <a:buFont typeface="+mj-lt"/>
              <a:buAutoNum type="arabicPeriod"/>
            </a:pPr>
            <a:r>
              <a:rPr lang="da-DK" sz="2200" b="0" i="0" noProof="0" dirty="0">
                <a:solidFill>
                  <a:srgbClr val="111111"/>
                </a:solidFill>
                <a:effectLst/>
                <a:latin typeface="-apple-system"/>
              </a:rPr>
              <a:t>Kan køre på ren el ved lave hastigheder og bykørsel.</a:t>
            </a:r>
          </a:p>
          <a:p>
            <a:pPr marL="742950" lvl="1" indent="-285750" algn="l">
              <a:buFont typeface="+mj-lt"/>
              <a:buAutoNum type="arabicPeriod"/>
            </a:pPr>
            <a:r>
              <a:rPr lang="da-DK" sz="2200" b="0" i="0" noProof="0" dirty="0">
                <a:solidFill>
                  <a:srgbClr val="111111"/>
                </a:solidFill>
                <a:effectLst/>
                <a:latin typeface="-apple-system"/>
              </a:rPr>
              <a:t>Reducerer brændstofforbruget med op til 50% afhængigt af kørselsadfærd.</a:t>
            </a:r>
          </a:p>
          <a:p>
            <a:endParaRPr lang="da-DK" noProof="0" dirty="0"/>
          </a:p>
        </p:txBody>
      </p:sp>
      <p:sp>
        <p:nvSpPr>
          <p:cNvPr id="4" name="Pladsholder til tekst 3">
            <a:extLst>
              <a:ext uri="{FF2B5EF4-FFF2-40B4-BE49-F238E27FC236}">
                <a16:creationId xmlns:a16="http://schemas.microsoft.com/office/drawing/2014/main" id="{482D223B-06C4-3227-BE37-A7469DAF8732}"/>
              </a:ext>
            </a:extLst>
          </p:cNvPr>
          <p:cNvSpPr>
            <a:spLocks noGrp="1"/>
          </p:cNvSpPr>
          <p:nvPr>
            <p:ph type="body" sz="half" idx="2"/>
          </p:nvPr>
        </p:nvSpPr>
        <p:spPr>
          <a:xfrm>
            <a:off x="990600" y="228600"/>
            <a:ext cx="3855720" cy="3011056"/>
          </a:xfrm>
        </p:spPr>
        <p:txBody>
          <a:bodyPr>
            <a:normAutofit fontScale="92500"/>
          </a:bodyPr>
          <a:lstStyle/>
          <a:p>
            <a:endParaRPr lang="da-DK" sz="3000" noProof="0" dirty="0"/>
          </a:p>
          <a:p>
            <a:r>
              <a:rPr lang="da-DK" sz="3200" noProof="0" dirty="0"/>
              <a:t>HEV</a:t>
            </a:r>
          </a:p>
          <a:p>
            <a:r>
              <a:rPr lang="da-DK" sz="3000" noProof="0" dirty="0"/>
              <a:t>Hybrid Electric </a:t>
            </a:r>
            <a:r>
              <a:rPr lang="da-DK" sz="3000" noProof="0" dirty="0" err="1"/>
              <a:t>Vehicle</a:t>
            </a:r>
            <a:endParaRPr lang="da-DK" sz="3000" noProof="0" dirty="0"/>
          </a:p>
          <a:p>
            <a:r>
              <a:rPr lang="da-DK" sz="3000" noProof="0" dirty="0"/>
              <a:t>Parallel hybrid opbygning eller Parallel og service</a:t>
            </a:r>
          </a:p>
          <a:p>
            <a:endParaRPr lang="da-DK" sz="3000" noProof="0" dirty="0"/>
          </a:p>
        </p:txBody>
      </p:sp>
      <p:pic>
        <p:nvPicPr>
          <p:cNvPr id="5" name="Billede 4">
            <a:extLst>
              <a:ext uri="{FF2B5EF4-FFF2-40B4-BE49-F238E27FC236}">
                <a16:creationId xmlns:a16="http://schemas.microsoft.com/office/drawing/2014/main" id="{8119C591-969B-4D13-1162-93FB9EA10CE2}"/>
              </a:ext>
            </a:extLst>
          </p:cNvPr>
          <p:cNvPicPr>
            <a:picLocks noChangeAspect="1"/>
          </p:cNvPicPr>
          <p:nvPr/>
        </p:nvPicPr>
        <p:blipFill>
          <a:blip r:embed="rId2"/>
          <a:stretch>
            <a:fillRect/>
          </a:stretch>
        </p:blipFill>
        <p:spPr>
          <a:xfrm>
            <a:off x="161248" y="3472676"/>
            <a:ext cx="6574832" cy="2490627"/>
          </a:xfrm>
          <a:prstGeom prst="rect">
            <a:avLst/>
          </a:prstGeom>
        </p:spPr>
      </p:pic>
    </p:spTree>
    <p:extLst>
      <p:ext uri="{BB962C8B-B14F-4D97-AF65-F5344CB8AC3E}">
        <p14:creationId xmlns:p14="http://schemas.microsoft.com/office/powerpoint/2010/main" val="1005551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129F143-3256-8189-8456-5FA9BF76255B}"/>
              </a:ext>
            </a:extLst>
          </p:cNvPr>
          <p:cNvSpPr>
            <a:spLocks noGrp="1"/>
          </p:cNvSpPr>
          <p:nvPr>
            <p:ph idx="1"/>
          </p:nvPr>
        </p:nvSpPr>
        <p:spPr/>
        <p:txBody>
          <a:bodyPr/>
          <a:lstStyle/>
          <a:p>
            <a:pPr algn="l">
              <a:buFont typeface="+mj-lt"/>
              <a:buAutoNum type="arabicPeriod"/>
            </a:pPr>
            <a:r>
              <a:rPr lang="da-DK" sz="2200" b="1" i="0" noProof="0" dirty="0">
                <a:solidFill>
                  <a:srgbClr val="111111"/>
                </a:solidFill>
                <a:effectLst/>
                <a:latin typeface="-apple-system"/>
              </a:rPr>
              <a:t>Plug-in hybrid (PHEV)</a:t>
            </a:r>
            <a:r>
              <a:rPr lang="da-DK" sz="2200" b="0" i="0" noProof="0" dirty="0">
                <a:solidFill>
                  <a:srgbClr val="111111"/>
                </a:solidFill>
                <a:effectLst/>
                <a:latin typeface="-apple-system"/>
              </a:rPr>
              <a:t>:</a:t>
            </a:r>
          </a:p>
          <a:p>
            <a:pPr marL="742950" lvl="1" indent="-285750" algn="l">
              <a:buFont typeface="+mj-lt"/>
              <a:buAutoNum type="arabicPeriod"/>
            </a:pPr>
            <a:r>
              <a:rPr lang="da-DK" sz="2200" b="0" i="0" noProof="0" dirty="0">
                <a:solidFill>
                  <a:srgbClr val="111111"/>
                </a:solidFill>
                <a:effectLst/>
                <a:latin typeface="-apple-system"/>
              </a:rPr>
              <a:t>Har et strømstik og kan oplades fra en lade stander eller stikkontakt.</a:t>
            </a:r>
          </a:p>
          <a:p>
            <a:pPr marL="742950" lvl="1" indent="-285750" algn="l">
              <a:buFont typeface="+mj-lt"/>
              <a:buAutoNum type="arabicPeriod"/>
            </a:pPr>
            <a:r>
              <a:rPr lang="da-DK" sz="2200" b="0" i="0" noProof="0" dirty="0">
                <a:solidFill>
                  <a:srgbClr val="111111"/>
                </a:solidFill>
                <a:effectLst/>
                <a:latin typeface="-apple-system"/>
              </a:rPr>
              <a:t>Batteriet er større end i de andre to typer.</a:t>
            </a:r>
          </a:p>
          <a:p>
            <a:pPr marL="742950" lvl="1" indent="-285750" algn="l">
              <a:buFont typeface="+mj-lt"/>
              <a:buAutoNum type="arabicPeriod"/>
            </a:pPr>
            <a:r>
              <a:rPr lang="da-DK" sz="2200" b="0" i="0" noProof="0" dirty="0">
                <a:solidFill>
                  <a:srgbClr val="111111"/>
                </a:solidFill>
                <a:effectLst/>
                <a:latin typeface="-apple-system"/>
              </a:rPr>
              <a:t>Kan køre længere på ren el (op til 60 km om </a:t>
            </a:r>
            <a:r>
              <a:rPr lang="da-DK" sz="2200" i="0" noProof="0" dirty="0">
                <a:solidFill>
                  <a:srgbClr val="111111"/>
                </a:solidFill>
                <a:latin typeface="-apple-system"/>
              </a:rPr>
              <a:t>pr. opladning</a:t>
            </a:r>
            <a:r>
              <a:rPr lang="da-DK" sz="2200" b="0" i="0" noProof="0" dirty="0">
                <a:solidFill>
                  <a:srgbClr val="111111"/>
                </a:solidFill>
                <a:effectLst/>
                <a:latin typeface="-apple-system"/>
              </a:rPr>
              <a:t>).</a:t>
            </a:r>
          </a:p>
          <a:p>
            <a:pPr marL="742950" lvl="1" indent="-285750" algn="l">
              <a:buFont typeface="+mj-lt"/>
              <a:buAutoNum type="arabicPeriod"/>
            </a:pPr>
            <a:r>
              <a:rPr lang="da-DK" sz="2200" b="0" i="0" noProof="0" dirty="0">
                <a:solidFill>
                  <a:srgbClr val="111111"/>
                </a:solidFill>
                <a:effectLst/>
                <a:latin typeface="-apple-system"/>
              </a:rPr>
              <a:t>Tungere end de andre på grund af det større batteri.</a:t>
            </a:r>
          </a:p>
          <a:p>
            <a:pPr marL="742950" lvl="1" indent="-285750" algn="l">
              <a:buFont typeface="+mj-lt"/>
              <a:buAutoNum type="arabicPeriod"/>
            </a:pPr>
            <a:r>
              <a:rPr lang="da-DK" sz="2200" b="0" i="0" noProof="0" dirty="0">
                <a:solidFill>
                  <a:srgbClr val="111111"/>
                </a:solidFill>
                <a:effectLst/>
                <a:latin typeface="-apple-system"/>
              </a:rPr>
              <a:t>Ideel til kortere daglige ture, hvor du primært kan køre på el.</a:t>
            </a:r>
          </a:p>
          <a:p>
            <a:endParaRPr lang="da-DK" noProof="0" dirty="0"/>
          </a:p>
        </p:txBody>
      </p:sp>
      <p:sp>
        <p:nvSpPr>
          <p:cNvPr id="4" name="Pladsholder til tekst 3">
            <a:extLst>
              <a:ext uri="{FF2B5EF4-FFF2-40B4-BE49-F238E27FC236}">
                <a16:creationId xmlns:a16="http://schemas.microsoft.com/office/drawing/2014/main" id="{614A5D08-CE3C-67AF-E8DB-88AC7033D7E8}"/>
              </a:ext>
            </a:extLst>
          </p:cNvPr>
          <p:cNvSpPr>
            <a:spLocks noGrp="1"/>
          </p:cNvSpPr>
          <p:nvPr>
            <p:ph type="body" sz="half" idx="2"/>
          </p:nvPr>
        </p:nvSpPr>
        <p:spPr>
          <a:xfrm>
            <a:off x="489147" y="284448"/>
            <a:ext cx="5291328" cy="3011056"/>
          </a:xfrm>
        </p:spPr>
        <p:txBody>
          <a:bodyPr>
            <a:normAutofit lnSpcReduction="10000"/>
          </a:bodyPr>
          <a:lstStyle/>
          <a:p>
            <a:endParaRPr lang="da-DK" sz="3000" noProof="0" dirty="0"/>
          </a:p>
          <a:p>
            <a:r>
              <a:rPr lang="da-DK" sz="3000" noProof="0" dirty="0"/>
              <a:t>PHEV</a:t>
            </a:r>
          </a:p>
          <a:p>
            <a:r>
              <a:rPr lang="da-DK" sz="3000" noProof="0" dirty="0"/>
              <a:t>Plugin Hybrid Electric </a:t>
            </a:r>
            <a:r>
              <a:rPr lang="da-DK" sz="3000" noProof="0" dirty="0" err="1"/>
              <a:t>Vehicle</a:t>
            </a:r>
            <a:endParaRPr lang="da-DK" sz="3000" noProof="0" dirty="0"/>
          </a:p>
          <a:p>
            <a:endParaRPr lang="da-DK" sz="3000" noProof="0" dirty="0"/>
          </a:p>
          <a:p>
            <a:r>
              <a:rPr lang="da-DK" sz="3000" noProof="0" dirty="0"/>
              <a:t>Parallel hybrid opbygning eller Parallel og service</a:t>
            </a:r>
          </a:p>
        </p:txBody>
      </p:sp>
      <p:pic>
        <p:nvPicPr>
          <p:cNvPr id="6" name="Billede 5">
            <a:extLst>
              <a:ext uri="{FF2B5EF4-FFF2-40B4-BE49-F238E27FC236}">
                <a16:creationId xmlns:a16="http://schemas.microsoft.com/office/drawing/2014/main" id="{C63B8ACB-6AC5-48DC-3453-1BFE0E9F9192}"/>
              </a:ext>
            </a:extLst>
          </p:cNvPr>
          <p:cNvPicPr>
            <a:picLocks noChangeAspect="1"/>
          </p:cNvPicPr>
          <p:nvPr/>
        </p:nvPicPr>
        <p:blipFill>
          <a:blip r:embed="rId2"/>
          <a:stretch>
            <a:fillRect/>
          </a:stretch>
        </p:blipFill>
        <p:spPr>
          <a:xfrm>
            <a:off x="185632" y="3506468"/>
            <a:ext cx="6574832" cy="2490627"/>
          </a:xfrm>
          <a:prstGeom prst="rect">
            <a:avLst/>
          </a:prstGeom>
        </p:spPr>
      </p:pic>
      <p:cxnSp>
        <p:nvCxnSpPr>
          <p:cNvPr id="10" name="Lige forbindelse 9">
            <a:extLst>
              <a:ext uri="{FF2B5EF4-FFF2-40B4-BE49-F238E27FC236}">
                <a16:creationId xmlns:a16="http://schemas.microsoft.com/office/drawing/2014/main" id="{3BE96DFB-1027-F423-E70F-813237FEF6AF}"/>
              </a:ext>
            </a:extLst>
          </p:cNvPr>
          <p:cNvCxnSpPr>
            <a:cxnSpLocks/>
          </p:cNvCxnSpPr>
          <p:nvPr/>
        </p:nvCxnSpPr>
        <p:spPr>
          <a:xfrm>
            <a:off x="3583439" y="4038600"/>
            <a:ext cx="103632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3" name="Lige forbindelse 12">
            <a:extLst>
              <a:ext uri="{FF2B5EF4-FFF2-40B4-BE49-F238E27FC236}">
                <a16:creationId xmlns:a16="http://schemas.microsoft.com/office/drawing/2014/main" id="{9483031D-6E6F-DBC8-66CA-7E383BA18EE2}"/>
              </a:ext>
            </a:extLst>
          </p:cNvPr>
          <p:cNvCxnSpPr>
            <a:cxnSpLocks/>
          </p:cNvCxnSpPr>
          <p:nvPr/>
        </p:nvCxnSpPr>
        <p:spPr>
          <a:xfrm>
            <a:off x="4619759" y="3835400"/>
            <a:ext cx="0" cy="203200"/>
          </a:xfrm>
          <a:prstGeom prst="line">
            <a:avLst/>
          </a:prstGeom>
        </p:spPr>
        <p:style>
          <a:lnRef idx="2">
            <a:schemeClr val="accent6"/>
          </a:lnRef>
          <a:fillRef idx="0">
            <a:schemeClr val="accent6"/>
          </a:fillRef>
          <a:effectRef idx="1">
            <a:schemeClr val="accent6"/>
          </a:effectRef>
          <a:fontRef idx="minor">
            <a:schemeClr val="tx1"/>
          </a:fontRef>
        </p:style>
      </p:cxnSp>
      <p:pic>
        <p:nvPicPr>
          <p:cNvPr id="15" name="Billede 14">
            <a:extLst>
              <a:ext uri="{FF2B5EF4-FFF2-40B4-BE49-F238E27FC236}">
                <a16:creationId xmlns:a16="http://schemas.microsoft.com/office/drawing/2014/main" id="{EA61ED60-34E3-76EC-68D3-3D72B5F4198D}"/>
              </a:ext>
            </a:extLst>
          </p:cNvPr>
          <p:cNvPicPr>
            <a:picLocks noChangeAspect="1"/>
          </p:cNvPicPr>
          <p:nvPr/>
        </p:nvPicPr>
        <p:blipFill>
          <a:blip r:embed="rId3"/>
          <a:stretch>
            <a:fillRect/>
          </a:stretch>
        </p:blipFill>
        <p:spPr>
          <a:xfrm>
            <a:off x="4414647" y="3561570"/>
            <a:ext cx="410223" cy="410223"/>
          </a:xfrm>
          <a:prstGeom prst="rect">
            <a:avLst/>
          </a:prstGeom>
        </p:spPr>
      </p:pic>
    </p:spTree>
    <p:extLst>
      <p:ext uri="{BB962C8B-B14F-4D97-AF65-F5344CB8AC3E}">
        <p14:creationId xmlns:p14="http://schemas.microsoft.com/office/powerpoint/2010/main" val="416167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082104F0-ABD2-3F8B-4A1F-7C5E5055D716}"/>
              </a:ext>
            </a:extLst>
          </p:cNvPr>
          <p:cNvSpPr>
            <a:spLocks noGrp="1"/>
          </p:cNvSpPr>
          <p:nvPr>
            <p:ph idx="1"/>
          </p:nvPr>
        </p:nvSpPr>
        <p:spPr/>
        <p:txBody>
          <a:bodyPr>
            <a:normAutofit fontScale="92500" lnSpcReduction="10000"/>
          </a:bodyPr>
          <a:lstStyle/>
          <a:p>
            <a:pPr algn="l">
              <a:buFont typeface="+mj-lt"/>
              <a:buAutoNum type="arabicPeriod"/>
            </a:pPr>
            <a:r>
              <a:rPr lang="da-DK" sz="2200" b="1" i="0" noProof="0" dirty="0">
                <a:solidFill>
                  <a:srgbClr val="111111"/>
                </a:solidFill>
                <a:effectLst/>
                <a:latin typeface="-apple-system"/>
              </a:rPr>
              <a:t>Elektrisk fremdrift</a:t>
            </a:r>
            <a:r>
              <a:rPr lang="da-DK" sz="2200" b="0" i="0" noProof="0" dirty="0">
                <a:solidFill>
                  <a:srgbClr val="111111"/>
                </a:solidFill>
                <a:effectLst/>
                <a:latin typeface="-apple-system"/>
              </a:rPr>
              <a:t>: En elbil bruger en eller flere elektriske motorer til at drive køretøjet. Den får sin energi fra batterier ombord, som kun bruger elektricitet.</a:t>
            </a:r>
          </a:p>
          <a:p>
            <a:pPr algn="l">
              <a:buFont typeface="+mj-lt"/>
              <a:buAutoNum type="arabicPeriod"/>
            </a:pPr>
            <a:r>
              <a:rPr lang="da-DK" sz="2200" b="1" i="0" noProof="0" dirty="0">
                <a:solidFill>
                  <a:srgbClr val="111111"/>
                </a:solidFill>
                <a:effectLst/>
                <a:latin typeface="-apple-system"/>
              </a:rPr>
              <a:t>Miljøvenlig</a:t>
            </a:r>
            <a:r>
              <a:rPr lang="da-DK" sz="2200" b="0" i="0" noProof="0" dirty="0">
                <a:solidFill>
                  <a:srgbClr val="111111"/>
                </a:solidFill>
                <a:effectLst/>
                <a:latin typeface="-apple-system"/>
              </a:rPr>
              <a:t>: Elbiler har lavere driftsomkostninger, da de har færre bevægelige dele og bruger lidt eller ingen fossile brændstoffer (benzin eller diesel).</a:t>
            </a:r>
          </a:p>
          <a:p>
            <a:pPr algn="l">
              <a:buFont typeface="+mj-lt"/>
              <a:buAutoNum type="arabicPeriod"/>
            </a:pPr>
            <a:r>
              <a:rPr lang="da-DK" sz="2200" b="1" i="0" noProof="0" dirty="0">
                <a:solidFill>
                  <a:srgbClr val="111111"/>
                </a:solidFill>
                <a:effectLst/>
                <a:latin typeface="-apple-system"/>
              </a:rPr>
              <a:t>Støjsvag</a:t>
            </a:r>
            <a:r>
              <a:rPr lang="da-DK" sz="2200" b="0" i="0" noProof="0" dirty="0">
                <a:solidFill>
                  <a:srgbClr val="111111"/>
                </a:solidFill>
                <a:effectLst/>
                <a:latin typeface="-apple-system"/>
              </a:rPr>
              <a:t>: Sammenlignet med konventionelle benzin- eller dieselbiler er elbiler meget stille.</a:t>
            </a:r>
          </a:p>
          <a:p>
            <a:pPr algn="l">
              <a:buFont typeface="+mj-lt"/>
              <a:buAutoNum type="arabicPeriod"/>
            </a:pPr>
            <a:r>
              <a:rPr lang="da-DK" sz="2200" b="1" i="0" noProof="0" dirty="0">
                <a:solidFill>
                  <a:srgbClr val="111111"/>
                </a:solidFill>
                <a:effectLst/>
                <a:latin typeface="-apple-system"/>
              </a:rPr>
              <a:t>Ingen udstødningsgasser</a:t>
            </a:r>
            <a:r>
              <a:rPr lang="da-DK" sz="2200" b="0" i="0" noProof="0" dirty="0">
                <a:solidFill>
                  <a:srgbClr val="111111"/>
                </a:solidFill>
                <a:effectLst/>
                <a:latin typeface="-apple-system"/>
              </a:rPr>
              <a:t>: Elbiler producerer ingen udstødningsgasser under kørsel.</a:t>
            </a:r>
          </a:p>
          <a:p>
            <a:pPr algn="l">
              <a:buFont typeface="+mj-lt"/>
              <a:buAutoNum type="arabicPeriod"/>
            </a:pPr>
            <a:r>
              <a:rPr lang="da-DK" sz="2200" b="1" i="0" noProof="0" dirty="0">
                <a:solidFill>
                  <a:srgbClr val="111111"/>
                </a:solidFill>
                <a:effectLst/>
                <a:latin typeface="-apple-system"/>
              </a:rPr>
              <a:t>Opladning</a:t>
            </a:r>
            <a:r>
              <a:rPr lang="da-DK" sz="2200" b="0" i="0" noProof="0" dirty="0">
                <a:solidFill>
                  <a:srgbClr val="111111"/>
                </a:solidFill>
                <a:effectLst/>
                <a:latin typeface="-apple-system"/>
              </a:rPr>
              <a:t>: Batteriet i en elbil skal oplades ved hjælp af en stikkontakt eller en </a:t>
            </a:r>
            <a:r>
              <a:rPr lang="da-DK" sz="2200" b="0" i="0" noProof="0" dirty="0" err="1">
                <a:solidFill>
                  <a:srgbClr val="111111"/>
                </a:solidFill>
                <a:effectLst/>
                <a:latin typeface="-apple-system"/>
              </a:rPr>
              <a:t>ladestander</a:t>
            </a:r>
            <a:r>
              <a:rPr lang="da-DK" sz="2200" b="0" i="0" noProof="0" dirty="0">
                <a:solidFill>
                  <a:srgbClr val="111111"/>
                </a:solidFill>
                <a:effectLst/>
                <a:latin typeface="-apple-system"/>
              </a:rPr>
              <a:t> for at maksimere rækkevidden.</a:t>
            </a:r>
          </a:p>
          <a:p>
            <a:endParaRPr lang="da-DK" noProof="0" dirty="0"/>
          </a:p>
        </p:txBody>
      </p:sp>
      <p:sp>
        <p:nvSpPr>
          <p:cNvPr id="4" name="Pladsholder til tekst 3">
            <a:extLst>
              <a:ext uri="{FF2B5EF4-FFF2-40B4-BE49-F238E27FC236}">
                <a16:creationId xmlns:a16="http://schemas.microsoft.com/office/drawing/2014/main" id="{A0153685-814F-B0D1-DB65-E98BD86FCAB5}"/>
              </a:ext>
            </a:extLst>
          </p:cNvPr>
          <p:cNvSpPr>
            <a:spLocks noGrp="1"/>
          </p:cNvSpPr>
          <p:nvPr>
            <p:ph type="body" sz="half" idx="2"/>
          </p:nvPr>
        </p:nvSpPr>
        <p:spPr>
          <a:xfrm>
            <a:off x="640080" y="541643"/>
            <a:ext cx="4335780" cy="3011056"/>
          </a:xfrm>
        </p:spPr>
        <p:txBody>
          <a:bodyPr>
            <a:normAutofit/>
          </a:bodyPr>
          <a:lstStyle/>
          <a:p>
            <a:endParaRPr lang="da-DK" sz="3000" noProof="0" dirty="0"/>
          </a:p>
          <a:p>
            <a:r>
              <a:rPr lang="da-DK" sz="3000" noProof="0" dirty="0"/>
              <a:t>BEV el. EV</a:t>
            </a:r>
          </a:p>
          <a:p>
            <a:r>
              <a:rPr lang="da-DK" sz="3000" noProof="0" dirty="0" err="1"/>
              <a:t>Battery</a:t>
            </a:r>
            <a:r>
              <a:rPr lang="da-DK" sz="3000" noProof="0" dirty="0"/>
              <a:t> Electric </a:t>
            </a:r>
            <a:r>
              <a:rPr lang="da-DK" sz="3000" noProof="0" dirty="0" err="1"/>
              <a:t>Vehicle</a:t>
            </a:r>
            <a:endParaRPr lang="da-DK" sz="3000" noProof="0" dirty="0"/>
          </a:p>
          <a:p>
            <a:r>
              <a:rPr lang="da-DK" sz="3000" noProof="0" dirty="0"/>
              <a:t>Electric </a:t>
            </a:r>
            <a:r>
              <a:rPr lang="da-DK" sz="3000" noProof="0" dirty="0" err="1"/>
              <a:t>Vehicle</a:t>
            </a:r>
            <a:endParaRPr lang="da-DK" sz="3000" noProof="0" dirty="0"/>
          </a:p>
        </p:txBody>
      </p:sp>
      <p:pic>
        <p:nvPicPr>
          <p:cNvPr id="6" name="Billede 5">
            <a:extLst>
              <a:ext uri="{FF2B5EF4-FFF2-40B4-BE49-F238E27FC236}">
                <a16:creationId xmlns:a16="http://schemas.microsoft.com/office/drawing/2014/main" id="{385F2279-3CEB-EC27-ABB7-2F75F1CCE672}"/>
              </a:ext>
            </a:extLst>
          </p:cNvPr>
          <p:cNvPicPr>
            <a:picLocks noChangeAspect="1"/>
          </p:cNvPicPr>
          <p:nvPr/>
        </p:nvPicPr>
        <p:blipFill>
          <a:blip r:embed="rId2"/>
          <a:stretch>
            <a:fillRect/>
          </a:stretch>
        </p:blipFill>
        <p:spPr>
          <a:xfrm>
            <a:off x="379157" y="3557549"/>
            <a:ext cx="5634547" cy="2758808"/>
          </a:xfrm>
          <a:prstGeom prst="rect">
            <a:avLst/>
          </a:prstGeom>
        </p:spPr>
      </p:pic>
    </p:spTree>
    <p:extLst>
      <p:ext uri="{BB962C8B-B14F-4D97-AF65-F5344CB8AC3E}">
        <p14:creationId xmlns:p14="http://schemas.microsoft.com/office/powerpoint/2010/main" val="6418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C5B5611-E966-00A6-DB4D-BF9B337DDE10}"/>
              </a:ext>
            </a:extLst>
          </p:cNvPr>
          <p:cNvSpPr>
            <a:spLocks noGrp="1"/>
          </p:cNvSpPr>
          <p:nvPr>
            <p:ph idx="1"/>
          </p:nvPr>
        </p:nvSpPr>
        <p:spPr/>
        <p:txBody>
          <a:bodyPr/>
          <a:lstStyle/>
          <a:p>
            <a:r>
              <a:rPr lang="da-DK" noProof="0" dirty="0"/>
              <a:t>En 100% eldreven bil der har en brændstofmotor som lader batteriet op.</a:t>
            </a:r>
          </a:p>
          <a:p>
            <a:r>
              <a:rPr lang="da-DK" noProof="0" dirty="0"/>
              <a:t>Mindre batteri end en BEV</a:t>
            </a:r>
          </a:p>
          <a:p>
            <a:r>
              <a:rPr lang="da-DK" noProof="0" dirty="0"/>
              <a:t>Længere rækkevidde end en BEV pga. opladning underkørsel.</a:t>
            </a:r>
          </a:p>
          <a:p>
            <a:endParaRPr lang="da-DK" noProof="0" dirty="0"/>
          </a:p>
          <a:p>
            <a:endParaRPr lang="da-DK" noProof="0" dirty="0"/>
          </a:p>
          <a:p>
            <a:endParaRPr lang="da-DK" noProof="0" dirty="0"/>
          </a:p>
          <a:p>
            <a:r>
              <a:rPr lang="da-DK" noProof="0" dirty="0"/>
              <a:t>Mazda MX-30</a:t>
            </a:r>
          </a:p>
          <a:p>
            <a:r>
              <a:rPr lang="da-DK" noProof="0" dirty="0"/>
              <a:t>BMW i3</a:t>
            </a:r>
          </a:p>
          <a:p>
            <a:r>
              <a:rPr lang="da-DK" noProof="0" dirty="0"/>
              <a:t>Opel </a:t>
            </a:r>
            <a:r>
              <a:rPr lang="da-DK" noProof="0" dirty="0" err="1"/>
              <a:t>Ampera</a:t>
            </a:r>
            <a:r>
              <a:rPr lang="da-DK" noProof="0" dirty="0"/>
              <a:t> REV</a:t>
            </a:r>
          </a:p>
          <a:p>
            <a:r>
              <a:rPr lang="da-DK" noProof="0" dirty="0"/>
              <a:t>Chevrolet Volt</a:t>
            </a:r>
          </a:p>
        </p:txBody>
      </p:sp>
      <p:sp>
        <p:nvSpPr>
          <p:cNvPr id="4" name="Pladsholder til tekst 3">
            <a:extLst>
              <a:ext uri="{FF2B5EF4-FFF2-40B4-BE49-F238E27FC236}">
                <a16:creationId xmlns:a16="http://schemas.microsoft.com/office/drawing/2014/main" id="{9CB98C1A-CC39-7ADA-4660-A11F04E18A60}"/>
              </a:ext>
            </a:extLst>
          </p:cNvPr>
          <p:cNvSpPr>
            <a:spLocks noGrp="1"/>
          </p:cNvSpPr>
          <p:nvPr>
            <p:ph type="body" sz="half" idx="2"/>
          </p:nvPr>
        </p:nvSpPr>
        <p:spPr>
          <a:xfrm>
            <a:off x="-686942" y="533400"/>
            <a:ext cx="7620000" cy="2194036"/>
          </a:xfrm>
        </p:spPr>
        <p:txBody>
          <a:bodyPr/>
          <a:lstStyle/>
          <a:p>
            <a:r>
              <a:rPr lang="da-DK" sz="3200" noProof="0" dirty="0"/>
              <a:t>REEV</a:t>
            </a:r>
          </a:p>
          <a:p>
            <a:r>
              <a:rPr lang="da-DK" sz="3200" noProof="0" dirty="0"/>
              <a:t>Range Extended Electric </a:t>
            </a:r>
            <a:r>
              <a:rPr lang="da-DK" sz="3200" noProof="0" dirty="0" err="1"/>
              <a:t>Vehicle</a:t>
            </a:r>
            <a:endParaRPr lang="da-DK" sz="3200" noProof="0" dirty="0"/>
          </a:p>
          <a:p>
            <a:r>
              <a:rPr lang="da-DK" sz="3200" noProof="0" dirty="0"/>
              <a:t>Serie Hybrid</a:t>
            </a:r>
          </a:p>
          <a:p>
            <a:endParaRPr lang="da-DK" sz="3200" noProof="0" dirty="0"/>
          </a:p>
          <a:p>
            <a:endParaRPr lang="da-DK" sz="3200" noProof="0" dirty="0"/>
          </a:p>
          <a:p>
            <a:pPr algn="ctr"/>
            <a:endParaRPr lang="da-DK" noProof="0" dirty="0"/>
          </a:p>
        </p:txBody>
      </p:sp>
      <p:pic>
        <p:nvPicPr>
          <p:cNvPr id="6" name="Billede 5">
            <a:extLst>
              <a:ext uri="{FF2B5EF4-FFF2-40B4-BE49-F238E27FC236}">
                <a16:creationId xmlns:a16="http://schemas.microsoft.com/office/drawing/2014/main" id="{DFD5BF7F-9B3A-0CC5-3857-7315C8BCB46F}"/>
              </a:ext>
            </a:extLst>
          </p:cNvPr>
          <p:cNvPicPr>
            <a:picLocks noChangeAspect="1"/>
          </p:cNvPicPr>
          <p:nvPr/>
        </p:nvPicPr>
        <p:blipFill>
          <a:blip r:embed="rId3"/>
          <a:stretch>
            <a:fillRect/>
          </a:stretch>
        </p:blipFill>
        <p:spPr>
          <a:xfrm>
            <a:off x="150116" y="3733800"/>
            <a:ext cx="5945884" cy="2461805"/>
          </a:xfrm>
          <a:prstGeom prst="rect">
            <a:avLst/>
          </a:prstGeom>
        </p:spPr>
      </p:pic>
    </p:spTree>
    <p:extLst>
      <p:ext uri="{BB962C8B-B14F-4D97-AF65-F5344CB8AC3E}">
        <p14:creationId xmlns:p14="http://schemas.microsoft.com/office/powerpoint/2010/main" val="298483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2">
            <a:extLst>
              <a:ext uri="{FF2B5EF4-FFF2-40B4-BE49-F238E27FC236}">
                <a16:creationId xmlns:a16="http://schemas.microsoft.com/office/drawing/2014/main" id="{1C62409F-532E-8B30-4A3E-68A12C060C77}"/>
              </a:ext>
            </a:extLst>
          </p:cNvPr>
          <p:cNvSpPr>
            <a:spLocks noGrp="1"/>
          </p:cNvSpPr>
          <p:nvPr>
            <p:ph type="ftr" sz="quarter" idx="11"/>
          </p:nvPr>
        </p:nvSpPr>
        <p:spPr>
          <a:xfrm>
            <a:off x="317772" y="210312"/>
            <a:ext cx="5040612" cy="411480"/>
          </a:xfrm>
        </p:spPr>
        <p:txBody>
          <a:bodyPr/>
          <a:lstStyle/>
          <a:p>
            <a:pPr>
              <a:spcAft>
                <a:spcPts val="600"/>
              </a:spcAft>
            </a:pPr>
            <a:r>
              <a:rPr lang="da-DK" sz="3400" noProof="0" dirty="0"/>
              <a:t>Komponenter i elbiler</a:t>
            </a:r>
          </a:p>
        </p:txBody>
      </p:sp>
      <p:sp>
        <p:nvSpPr>
          <p:cNvPr id="5" name="Slide Number Placeholder 4">
            <a:extLst>
              <a:ext uri="{FF2B5EF4-FFF2-40B4-BE49-F238E27FC236}">
                <a16:creationId xmlns:a16="http://schemas.microsoft.com/office/drawing/2014/main" id="{64DBEBB9-03DF-C247-70A5-B4D3CEA3AED2}"/>
              </a:ext>
            </a:extLst>
          </p:cNvPr>
          <p:cNvSpPr>
            <a:spLocks noGrp="1"/>
          </p:cNvSpPr>
          <p:nvPr>
            <p:ph type="sldNum" sz="quarter" idx="12"/>
          </p:nvPr>
        </p:nvSpPr>
        <p:spPr>
          <a:xfrm>
            <a:off x="11288870" y="210312"/>
            <a:ext cx="546447" cy="411480"/>
          </a:xfrm>
        </p:spPr>
        <p:txBody>
          <a:bodyPr>
            <a:normAutofit/>
          </a:bodyPr>
          <a:lstStyle/>
          <a:p>
            <a:pPr rtl="0">
              <a:spcAft>
                <a:spcPts val="600"/>
              </a:spcAft>
            </a:pPr>
            <a:fld id="{753D0FD4-819D-4187-8797-C35567B41C78}" type="slidenum">
              <a:rPr lang="da-DK" noProof="0" smtClean="0"/>
              <a:pPr rtl="0">
                <a:spcAft>
                  <a:spcPts val="600"/>
                </a:spcAft>
              </a:pPr>
              <a:t>13</a:t>
            </a:fld>
            <a:endParaRPr lang="da-DK" noProof="0" dirty="0"/>
          </a:p>
        </p:txBody>
      </p:sp>
      <p:pic>
        <p:nvPicPr>
          <p:cNvPr id="8" name="Content Placeholder 7" descr="Metal-stikboks med røde, blå og gule ledninger forbundet med en plastikmøtrik for sikkerhedens skyld.">
            <a:extLst>
              <a:ext uri="{FF2B5EF4-FFF2-40B4-BE49-F238E27FC236}">
                <a16:creationId xmlns:a16="http://schemas.microsoft.com/office/drawing/2014/main" id="{CE018A1E-3D96-43C8-9A8C-7D3C5A3C1580}"/>
              </a:ext>
            </a:extLst>
          </p:cNvPr>
          <p:cNvPicPr>
            <a:picLocks noGrp="1" noChangeAspect="1"/>
          </p:cNvPicPr>
          <p:nvPr>
            <p:ph type="pic" sz="quarter" idx="13"/>
          </p:nvPr>
        </p:nvPicPr>
        <p:blipFill>
          <a:blip r:embed="rId3"/>
          <a:srcRect l="9762" r="9067" b="-1"/>
          <a:stretch>
            <a:fillRect/>
          </a:stretch>
        </p:blipFill>
        <p:spPr>
          <a:xfrm>
            <a:off x="20" y="794335"/>
            <a:ext cx="4921897" cy="4047478"/>
          </a:xfrm>
          <a:noFill/>
        </p:spPr>
      </p:pic>
      <p:sp>
        <p:nvSpPr>
          <p:cNvPr id="7" name="Content Placeholder 6">
            <a:extLst>
              <a:ext uri="{FF2B5EF4-FFF2-40B4-BE49-F238E27FC236}">
                <a16:creationId xmlns:a16="http://schemas.microsoft.com/office/drawing/2014/main" id="{64A4310A-6F83-13DC-BCDF-1DCBDEDDF64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91986" y="1104166"/>
            <a:ext cx="6382512" cy="5340096"/>
          </a:xfrm>
        </p:spPr>
        <p:txBody>
          <a:bodyPr>
            <a:normAutofit/>
          </a:bodyPr>
          <a:lstStyle/>
          <a:p>
            <a:pPr marL="0" indent="0">
              <a:spcBef>
                <a:spcPts val="2500"/>
              </a:spcBef>
              <a:buFont typeface="Arial" panose="020B0604020202020204" pitchFamily="34" charset="0"/>
              <a:buNone/>
            </a:pPr>
            <a:r>
              <a:rPr lang="da-DK" sz="1400" b="1" noProof="0" dirty="0"/>
              <a:t>Højspændingsbatteri</a:t>
            </a:r>
          </a:p>
          <a:p>
            <a:pPr marL="0" lvl="1" indent="0">
              <a:buFont typeface="Arial" panose="020B0604020202020204" pitchFamily="34" charset="0"/>
              <a:buNone/>
            </a:pPr>
            <a:r>
              <a:rPr lang="da-DK" sz="1400" noProof="0" dirty="0"/>
              <a:t>Elbilens højspændingsbatteri leverer energi mellem 300-400 volt til systemets komponenter for optimal ydeevne.</a:t>
            </a:r>
          </a:p>
          <a:p>
            <a:pPr marL="0" indent="0">
              <a:spcBef>
                <a:spcPts val="2500"/>
              </a:spcBef>
              <a:buFont typeface="Arial" panose="020B0604020202020204" pitchFamily="34" charset="0"/>
              <a:buNone/>
            </a:pPr>
            <a:r>
              <a:rPr lang="da-DK" sz="1400" b="1" noProof="0" dirty="0"/>
              <a:t>Inverter og elmotor</a:t>
            </a:r>
          </a:p>
          <a:p>
            <a:pPr marL="0" lvl="1" indent="0">
              <a:buFont typeface="Arial" panose="020B0604020202020204" pitchFamily="34" charset="0"/>
              <a:buNone/>
            </a:pPr>
            <a:r>
              <a:rPr lang="da-DK" sz="1400" noProof="0" dirty="0" err="1"/>
              <a:t>Inverteren</a:t>
            </a:r>
            <a:r>
              <a:rPr lang="da-DK" sz="1400" noProof="0" dirty="0"/>
              <a:t> konverterer jævnstrøm til vekselstrøm, som driver elmotoren og dermed bilens hjul.</a:t>
            </a:r>
          </a:p>
          <a:p>
            <a:pPr marL="0" indent="0">
              <a:spcBef>
                <a:spcPts val="2500"/>
              </a:spcBef>
              <a:buFont typeface="Arial" panose="020B0604020202020204" pitchFamily="34" charset="0"/>
              <a:buNone/>
            </a:pPr>
            <a:r>
              <a:rPr lang="da-DK" sz="1400" b="1" noProof="0" dirty="0"/>
              <a:t>Batteristyringssystem (BMS)</a:t>
            </a:r>
          </a:p>
          <a:p>
            <a:pPr marL="0" lvl="1" indent="0">
              <a:buFont typeface="Arial" panose="020B0604020202020204" pitchFamily="34" charset="0"/>
              <a:buNone/>
            </a:pPr>
            <a:r>
              <a:rPr lang="da-DK" sz="1400" noProof="0" dirty="0"/>
              <a:t>BMS overvåger batteriets temperatur, spænding og opladning for at sikre sikkerhed og effektivitet.</a:t>
            </a:r>
          </a:p>
          <a:p>
            <a:pPr marL="0" indent="0">
              <a:spcBef>
                <a:spcPts val="2500"/>
              </a:spcBef>
              <a:buFont typeface="Arial" panose="020B0604020202020204" pitchFamily="34" charset="0"/>
              <a:buNone/>
            </a:pPr>
            <a:r>
              <a:rPr lang="da-DK" sz="1400" b="1" noProof="0" dirty="0"/>
              <a:t>Køle- og elektriske systemer</a:t>
            </a:r>
          </a:p>
          <a:p>
            <a:pPr marL="0" lvl="1" indent="0">
              <a:buFont typeface="Arial" panose="020B0604020202020204" pitchFamily="34" charset="0"/>
              <a:buNone/>
            </a:pPr>
            <a:r>
              <a:rPr lang="da-DK" sz="1400" noProof="0" dirty="0"/>
              <a:t>Kølesystemer forhindrer overophedning, og DC/DC-konverteren forsyner bilens 12V elektronik og tilbehør.</a:t>
            </a:r>
          </a:p>
        </p:txBody>
      </p:sp>
      <p:sp>
        <p:nvSpPr>
          <p:cNvPr id="3" name="Footer Placeholder 2">
            <a:extLst>
              <a:ext uri="{FF2B5EF4-FFF2-40B4-BE49-F238E27FC236}">
                <a16:creationId xmlns:a16="http://schemas.microsoft.com/office/drawing/2014/main" id="{A700B813-E45E-5113-998F-C4D39784E407}"/>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500" noProof="0" dirty="0"/>
              <a:t>Sidefodstekst</a:t>
            </a:r>
          </a:p>
        </p:txBody>
      </p:sp>
      <p:pic>
        <p:nvPicPr>
          <p:cNvPr id="9" name="Billede 8">
            <a:extLst>
              <a:ext uri="{FF2B5EF4-FFF2-40B4-BE49-F238E27FC236}">
                <a16:creationId xmlns:a16="http://schemas.microsoft.com/office/drawing/2014/main" id="{5B7CB135-AAEA-069A-3648-EA2C757BDB60}"/>
              </a:ext>
            </a:extLst>
          </p:cNvPr>
          <p:cNvPicPr>
            <a:picLocks noChangeAspect="1"/>
          </p:cNvPicPr>
          <p:nvPr/>
        </p:nvPicPr>
        <p:blipFill>
          <a:blip r:embed="rId4"/>
          <a:stretch>
            <a:fillRect/>
          </a:stretch>
        </p:blipFill>
        <p:spPr>
          <a:xfrm>
            <a:off x="183635" y="1130469"/>
            <a:ext cx="5308886" cy="4047477"/>
          </a:xfrm>
          <a:prstGeom prst="rect">
            <a:avLst/>
          </a:prstGeom>
        </p:spPr>
      </p:pic>
      <p:sp>
        <p:nvSpPr>
          <p:cNvPr id="4" name="Ellipse 3">
            <a:extLst>
              <a:ext uri="{FF2B5EF4-FFF2-40B4-BE49-F238E27FC236}">
                <a16:creationId xmlns:a16="http://schemas.microsoft.com/office/drawing/2014/main" id="{0056445A-0AEF-CC83-BC23-4D39EF5B8F2A}"/>
              </a:ext>
            </a:extLst>
          </p:cNvPr>
          <p:cNvSpPr/>
          <p:nvPr/>
        </p:nvSpPr>
        <p:spPr>
          <a:xfrm>
            <a:off x="451104" y="1447800"/>
            <a:ext cx="1434828" cy="19812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6" name="Ellipse 5">
            <a:extLst>
              <a:ext uri="{FF2B5EF4-FFF2-40B4-BE49-F238E27FC236}">
                <a16:creationId xmlns:a16="http://schemas.microsoft.com/office/drawing/2014/main" id="{E9BE6834-9502-ABE1-33E0-C8D89F75C223}"/>
              </a:ext>
            </a:extLst>
          </p:cNvPr>
          <p:cNvSpPr/>
          <p:nvPr/>
        </p:nvSpPr>
        <p:spPr>
          <a:xfrm>
            <a:off x="2027108" y="2438400"/>
            <a:ext cx="1660783" cy="87410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0" name="Ellipse 9">
            <a:extLst>
              <a:ext uri="{FF2B5EF4-FFF2-40B4-BE49-F238E27FC236}">
                <a16:creationId xmlns:a16="http://schemas.microsoft.com/office/drawing/2014/main" id="{8D47145C-D134-C4CA-FC3E-CEFDE2C4F23F}"/>
              </a:ext>
            </a:extLst>
          </p:cNvPr>
          <p:cNvSpPr/>
          <p:nvPr/>
        </p:nvSpPr>
        <p:spPr>
          <a:xfrm>
            <a:off x="89814" y="3544763"/>
            <a:ext cx="2209800" cy="152930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1" name="Ellipse 10">
            <a:extLst>
              <a:ext uri="{FF2B5EF4-FFF2-40B4-BE49-F238E27FC236}">
                <a16:creationId xmlns:a16="http://schemas.microsoft.com/office/drawing/2014/main" id="{513434EA-64C6-FF2C-2219-3FC9DA5D6AA4}"/>
              </a:ext>
            </a:extLst>
          </p:cNvPr>
          <p:cNvSpPr/>
          <p:nvPr/>
        </p:nvSpPr>
        <p:spPr>
          <a:xfrm>
            <a:off x="1948709" y="3154207"/>
            <a:ext cx="1752600" cy="82787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2" name="Ellipse 11">
            <a:extLst>
              <a:ext uri="{FF2B5EF4-FFF2-40B4-BE49-F238E27FC236}">
                <a16:creationId xmlns:a16="http://schemas.microsoft.com/office/drawing/2014/main" id="{D784686D-B07B-8FBA-DCFC-CDDF29DBE923}"/>
              </a:ext>
            </a:extLst>
          </p:cNvPr>
          <p:cNvSpPr/>
          <p:nvPr/>
        </p:nvSpPr>
        <p:spPr>
          <a:xfrm>
            <a:off x="3429000" y="3312509"/>
            <a:ext cx="2131204" cy="202149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4" name="Ellipse 13">
            <a:extLst>
              <a:ext uri="{FF2B5EF4-FFF2-40B4-BE49-F238E27FC236}">
                <a16:creationId xmlns:a16="http://schemas.microsoft.com/office/drawing/2014/main" id="{C1F2AFDF-5D31-D3D3-A57D-3A05279CD635}"/>
              </a:ext>
            </a:extLst>
          </p:cNvPr>
          <p:cNvSpPr/>
          <p:nvPr/>
        </p:nvSpPr>
        <p:spPr>
          <a:xfrm>
            <a:off x="3048000" y="1130469"/>
            <a:ext cx="1434828" cy="151506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5" name="Ellipse 14">
            <a:extLst>
              <a:ext uri="{FF2B5EF4-FFF2-40B4-BE49-F238E27FC236}">
                <a16:creationId xmlns:a16="http://schemas.microsoft.com/office/drawing/2014/main" id="{5A46D283-604E-814D-3339-46F6106AA327}"/>
              </a:ext>
            </a:extLst>
          </p:cNvPr>
          <p:cNvSpPr/>
          <p:nvPr/>
        </p:nvSpPr>
        <p:spPr>
          <a:xfrm>
            <a:off x="4398974" y="1371600"/>
            <a:ext cx="1277162" cy="14322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Tree>
    <p:extLst>
      <p:ext uri="{BB962C8B-B14F-4D97-AF65-F5344CB8AC3E}">
        <p14:creationId xmlns:p14="http://schemas.microsoft.com/office/powerpoint/2010/main" val="2005218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uide: Kabler, stik og opladning af elbiler">
            <a:extLst>
              <a:ext uri="{FF2B5EF4-FFF2-40B4-BE49-F238E27FC236}">
                <a16:creationId xmlns:a16="http://schemas.microsoft.com/office/drawing/2014/main" id="{7C6E4D74-CB1E-E4F9-C141-A3FB3F19611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3334" y="547885"/>
            <a:ext cx="10525331" cy="5268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224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icture Placeholder 1">
            <a:extLst>
              <a:ext uri="{FF2B5EF4-FFF2-40B4-BE49-F238E27FC236}">
                <a16:creationId xmlns:a16="http://schemas.microsoft.com/office/drawing/2014/main" id="{9E57EA8A-9AD1-B0C3-362F-41CCFCC02818}"/>
              </a:ext>
            </a:extLst>
          </p:cNvPr>
          <p:cNvSpPr>
            <a:spLocks noGrp="1"/>
          </p:cNvSpPr>
          <p:nvPr>
            <p:ph type="pic" sz="quarter" idx="21"/>
          </p:nvPr>
        </p:nvSpPr>
        <p:spPr>
          <a:xfrm>
            <a:off x="0" y="0"/>
            <a:ext cx="12192000" cy="6858000"/>
          </a:xfrm>
        </p:spPr>
        <p:txBody>
          <a:bodyPr/>
          <a:lstStyle/>
          <a:p>
            <a:endParaRPr lang="da-DK" noProof="0" dirty="0"/>
          </a:p>
        </p:txBody>
      </p:sp>
      <p:sp>
        <p:nvSpPr>
          <p:cNvPr id="3" name="Pladsholder til tekst 2">
            <a:extLst>
              <a:ext uri="{FF2B5EF4-FFF2-40B4-BE49-F238E27FC236}">
                <a16:creationId xmlns:a16="http://schemas.microsoft.com/office/drawing/2014/main" id="{5D55B00E-63C7-65FC-B51A-08BEDC13756D}"/>
              </a:ext>
            </a:extLst>
          </p:cNvPr>
          <p:cNvSpPr>
            <a:spLocks noGrp="1"/>
          </p:cNvSpPr>
          <p:nvPr>
            <p:ph type="body" sz="quarter" idx="22"/>
          </p:nvPr>
        </p:nvSpPr>
        <p:spPr>
          <a:xfrm>
            <a:off x="883802" y="3649894"/>
            <a:ext cx="10424396" cy="972913"/>
          </a:xfrm>
        </p:spPr>
        <p:txBody>
          <a:bodyPr wrap="square">
            <a:normAutofit/>
          </a:bodyPr>
          <a:lstStyle/>
          <a:p>
            <a:r>
              <a:rPr lang="da-DK" noProof="0" dirty="0"/>
              <a:t>Lov og sikkerhed</a:t>
            </a:r>
          </a:p>
        </p:txBody>
      </p:sp>
      <p:sp>
        <p:nvSpPr>
          <p:cNvPr id="36" name="Text Placeholder 3">
            <a:extLst>
              <a:ext uri="{FF2B5EF4-FFF2-40B4-BE49-F238E27FC236}">
                <a16:creationId xmlns:a16="http://schemas.microsoft.com/office/drawing/2014/main" id="{9F6DC3A9-1F62-2DAF-D3AA-B4A1A1BCF14B}"/>
              </a:ext>
            </a:extLst>
          </p:cNvPr>
          <p:cNvSpPr>
            <a:spLocks noGrp="1"/>
          </p:cNvSpPr>
          <p:nvPr>
            <p:ph type="body" sz="quarter" idx="23"/>
          </p:nvPr>
        </p:nvSpPr>
        <p:spPr>
          <a:xfrm>
            <a:off x="883802" y="4622807"/>
            <a:ext cx="10424396" cy="808421"/>
          </a:xfrm>
        </p:spPr>
        <p:txBody>
          <a:bodyPr/>
          <a:lstStyle/>
          <a:p>
            <a:endParaRPr lang="da-DK" noProof="0" dirty="0"/>
          </a:p>
        </p:txBody>
      </p:sp>
    </p:spTree>
    <p:extLst>
      <p:ext uri="{BB962C8B-B14F-4D97-AF65-F5344CB8AC3E}">
        <p14:creationId xmlns:p14="http://schemas.microsoft.com/office/powerpoint/2010/main" val="2156638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E7F4B7-350B-7338-F4CD-D47830086C9A}"/>
              </a:ext>
            </a:extLst>
          </p:cNvPr>
          <p:cNvSpPr>
            <a:spLocks noGrp="1"/>
          </p:cNvSpPr>
          <p:nvPr>
            <p:ph type="title"/>
          </p:nvPr>
        </p:nvSpPr>
        <p:spPr/>
        <p:txBody>
          <a:bodyPr>
            <a:normAutofit/>
          </a:bodyPr>
          <a:lstStyle/>
          <a:p>
            <a:r>
              <a:rPr lang="da-DK" i="0" u="none" strike="noStrike" baseline="0" noProof="0" dirty="0">
                <a:solidFill>
                  <a:schemeClr val="accent5"/>
                </a:solidFill>
              </a:rPr>
              <a:t>Lovgivning</a:t>
            </a:r>
            <a:endParaRPr lang="da-DK" noProof="0" dirty="0">
              <a:solidFill>
                <a:schemeClr val="accent5"/>
              </a:solidFill>
            </a:endParaRPr>
          </a:p>
        </p:txBody>
      </p:sp>
      <p:sp>
        <p:nvSpPr>
          <p:cNvPr id="3" name="Pladsholder til indhold 2">
            <a:extLst>
              <a:ext uri="{FF2B5EF4-FFF2-40B4-BE49-F238E27FC236}">
                <a16:creationId xmlns:a16="http://schemas.microsoft.com/office/drawing/2014/main" id="{88D1C8C3-70E2-5F06-4980-78344F2DBED6}"/>
              </a:ext>
            </a:extLst>
          </p:cNvPr>
          <p:cNvSpPr>
            <a:spLocks noGrp="1"/>
          </p:cNvSpPr>
          <p:nvPr>
            <p:ph idx="1"/>
          </p:nvPr>
        </p:nvSpPr>
        <p:spPr/>
        <p:txBody>
          <a:bodyPr>
            <a:noAutofit/>
          </a:bodyPr>
          <a:lstStyle/>
          <a:p>
            <a:pPr marL="0" indent="0">
              <a:buNone/>
            </a:pPr>
            <a:r>
              <a:rPr lang="da-DK" sz="2000" noProof="0" dirty="0">
                <a:latin typeface="+mj-lt"/>
              </a:rPr>
              <a:t>Arbejdstilsynet er ansvarlig for lovgivningen på området.</a:t>
            </a:r>
          </a:p>
          <a:p>
            <a:pPr marL="0" indent="0">
              <a:buNone/>
            </a:pPr>
            <a:r>
              <a:rPr lang="da-DK" sz="2000" noProof="0" dirty="0">
                <a:latin typeface="+mj-lt"/>
              </a:rPr>
              <a:t>Arbejdsmiljøloven (LBK nr. 2062 af 16/11/2021) fastslår i §15, at arbejdsgiveren skal sørge for, at arbejdsforholdene sikkerheds- og sundhedsmæssigt er fuldt forsvarlige med hensyn til arbejdets udførelse, indretning af arbejdsstedet, tekniske hjælpemidler m.v. samt stoffer og materialer. </a:t>
            </a:r>
          </a:p>
          <a:p>
            <a:pPr marL="0" indent="0">
              <a:buNone/>
            </a:pPr>
            <a:r>
              <a:rPr lang="da-DK" sz="2000" noProof="0" dirty="0">
                <a:latin typeface="+mj-lt"/>
              </a:rPr>
              <a:t>Derudover skal det i henhold til Bekendtgørelse nr. 1234 om arbejdets udførelse §13 sikres, at der er truffet effektive foranstaltninger til at forebygge risiko for ulykker hidrørende fra elektrisk strøm.</a:t>
            </a:r>
          </a:p>
        </p:txBody>
      </p:sp>
      <p:sp>
        <p:nvSpPr>
          <p:cNvPr id="4" name="Pladsholder til tekst 3">
            <a:extLst>
              <a:ext uri="{FF2B5EF4-FFF2-40B4-BE49-F238E27FC236}">
                <a16:creationId xmlns:a16="http://schemas.microsoft.com/office/drawing/2014/main" id="{EF90AB3B-FAC8-60B7-1447-E756767FBA87}"/>
              </a:ext>
            </a:extLst>
          </p:cNvPr>
          <p:cNvSpPr>
            <a:spLocks noGrp="1"/>
          </p:cNvSpPr>
          <p:nvPr>
            <p:ph type="body" sz="half" idx="2"/>
          </p:nvPr>
        </p:nvSpPr>
        <p:spPr>
          <a:xfrm>
            <a:off x="1072025" y="3517394"/>
            <a:ext cx="3794760" cy="2194036"/>
          </a:xfrm>
        </p:spPr>
        <p:txBody>
          <a:bodyPr/>
          <a:lstStyle/>
          <a:p>
            <a:endParaRPr lang="da-DK" noProof="0" dirty="0"/>
          </a:p>
        </p:txBody>
      </p:sp>
      <p:pic>
        <p:nvPicPr>
          <p:cNvPr id="6" name="Billede 5">
            <a:extLst>
              <a:ext uri="{FF2B5EF4-FFF2-40B4-BE49-F238E27FC236}">
                <a16:creationId xmlns:a16="http://schemas.microsoft.com/office/drawing/2014/main" id="{A15341C2-BF83-03C2-A719-B06881956636}"/>
              </a:ext>
            </a:extLst>
          </p:cNvPr>
          <p:cNvPicPr>
            <a:picLocks noChangeAspect="1"/>
          </p:cNvPicPr>
          <p:nvPr/>
        </p:nvPicPr>
        <p:blipFill>
          <a:blip r:embed="rId2"/>
          <a:stretch>
            <a:fillRect/>
          </a:stretch>
        </p:blipFill>
        <p:spPr>
          <a:xfrm>
            <a:off x="1364218" y="4214497"/>
            <a:ext cx="3210373" cy="1629002"/>
          </a:xfrm>
          <a:prstGeom prst="rect">
            <a:avLst/>
          </a:prstGeom>
        </p:spPr>
      </p:pic>
    </p:spTree>
    <p:extLst>
      <p:ext uri="{BB962C8B-B14F-4D97-AF65-F5344CB8AC3E}">
        <p14:creationId xmlns:p14="http://schemas.microsoft.com/office/powerpoint/2010/main" val="172732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B7190E27-CC72-4347-004E-A77BF21BE4E4}"/>
              </a:ext>
            </a:extLst>
          </p:cNvPr>
          <p:cNvSpPr>
            <a:spLocks noGrp="1"/>
          </p:cNvSpPr>
          <p:nvPr>
            <p:ph type="body" sz="half" idx="2"/>
          </p:nvPr>
        </p:nvSpPr>
        <p:spPr/>
        <p:txBody>
          <a:bodyPr/>
          <a:lstStyle/>
          <a:p>
            <a:endParaRPr lang="da-DK" noProof="0" dirty="0"/>
          </a:p>
        </p:txBody>
      </p:sp>
      <p:pic>
        <p:nvPicPr>
          <p:cNvPr id="6" name="Billede 5">
            <a:extLst>
              <a:ext uri="{FF2B5EF4-FFF2-40B4-BE49-F238E27FC236}">
                <a16:creationId xmlns:a16="http://schemas.microsoft.com/office/drawing/2014/main" id="{B79E6FB1-CF23-32DF-E478-5635A92104C9}"/>
              </a:ext>
            </a:extLst>
          </p:cNvPr>
          <p:cNvPicPr>
            <a:picLocks noChangeAspect="1"/>
          </p:cNvPicPr>
          <p:nvPr/>
        </p:nvPicPr>
        <p:blipFill>
          <a:blip r:embed="rId2"/>
          <a:stretch>
            <a:fillRect/>
          </a:stretch>
        </p:blipFill>
        <p:spPr>
          <a:xfrm>
            <a:off x="1017046" y="429855"/>
            <a:ext cx="10157908" cy="5998290"/>
          </a:xfrm>
          <a:prstGeom prst="rect">
            <a:avLst/>
          </a:prstGeom>
        </p:spPr>
      </p:pic>
    </p:spTree>
    <p:extLst>
      <p:ext uri="{BB962C8B-B14F-4D97-AF65-F5344CB8AC3E}">
        <p14:creationId xmlns:p14="http://schemas.microsoft.com/office/powerpoint/2010/main" val="1742948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1FBDE408-141D-972D-45C3-03F225B47241}"/>
              </a:ext>
            </a:extLst>
          </p:cNvPr>
          <p:cNvSpPr>
            <a:spLocks noGrp="1"/>
          </p:cNvSpPr>
          <p:nvPr>
            <p:ph type="body" sz="half" idx="2"/>
          </p:nvPr>
        </p:nvSpPr>
        <p:spPr/>
        <p:txBody>
          <a:bodyPr/>
          <a:lstStyle/>
          <a:p>
            <a:endParaRPr lang="da-DK" noProof="0" dirty="0"/>
          </a:p>
        </p:txBody>
      </p:sp>
      <p:pic>
        <p:nvPicPr>
          <p:cNvPr id="6" name="Billede 5">
            <a:extLst>
              <a:ext uri="{FF2B5EF4-FFF2-40B4-BE49-F238E27FC236}">
                <a16:creationId xmlns:a16="http://schemas.microsoft.com/office/drawing/2014/main" id="{5E569FF4-D0F4-F5C4-E7FB-818B4E60C6E4}"/>
              </a:ext>
            </a:extLst>
          </p:cNvPr>
          <p:cNvPicPr>
            <a:picLocks noChangeAspect="1"/>
          </p:cNvPicPr>
          <p:nvPr/>
        </p:nvPicPr>
        <p:blipFill>
          <a:blip r:embed="rId2"/>
          <a:stretch>
            <a:fillRect/>
          </a:stretch>
        </p:blipFill>
        <p:spPr>
          <a:xfrm>
            <a:off x="699334" y="1152207"/>
            <a:ext cx="10793331" cy="4553585"/>
          </a:xfrm>
          <a:prstGeom prst="rect">
            <a:avLst/>
          </a:prstGeom>
        </p:spPr>
      </p:pic>
    </p:spTree>
    <p:extLst>
      <p:ext uri="{BB962C8B-B14F-4D97-AF65-F5344CB8AC3E}">
        <p14:creationId xmlns:p14="http://schemas.microsoft.com/office/powerpoint/2010/main" val="303247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A3E4D8A1-E14E-7562-1D1F-EE0891B2CE5F}"/>
              </a:ext>
            </a:extLst>
          </p:cNvPr>
          <p:cNvSpPr>
            <a:spLocks noGrp="1"/>
          </p:cNvSpPr>
          <p:nvPr>
            <p:ph type="body" sz="half" idx="2"/>
          </p:nvPr>
        </p:nvSpPr>
        <p:spPr/>
        <p:txBody>
          <a:bodyPr/>
          <a:lstStyle/>
          <a:p>
            <a:endParaRPr lang="da-DK" noProof="0" dirty="0"/>
          </a:p>
        </p:txBody>
      </p:sp>
      <p:pic>
        <p:nvPicPr>
          <p:cNvPr id="6" name="Billede 5">
            <a:extLst>
              <a:ext uri="{FF2B5EF4-FFF2-40B4-BE49-F238E27FC236}">
                <a16:creationId xmlns:a16="http://schemas.microsoft.com/office/drawing/2014/main" id="{B9898E43-D60E-0C46-5336-299DA654B409}"/>
              </a:ext>
            </a:extLst>
          </p:cNvPr>
          <p:cNvPicPr>
            <a:picLocks noChangeAspect="1"/>
          </p:cNvPicPr>
          <p:nvPr/>
        </p:nvPicPr>
        <p:blipFill>
          <a:blip r:embed="rId2"/>
          <a:stretch>
            <a:fillRect/>
          </a:stretch>
        </p:blipFill>
        <p:spPr>
          <a:xfrm>
            <a:off x="0" y="505363"/>
            <a:ext cx="11963400" cy="5847273"/>
          </a:xfrm>
          <a:prstGeom prst="rect">
            <a:avLst/>
          </a:prstGeom>
        </p:spPr>
      </p:pic>
    </p:spTree>
    <p:extLst>
      <p:ext uri="{BB962C8B-B14F-4D97-AF65-F5344CB8AC3E}">
        <p14:creationId xmlns:p14="http://schemas.microsoft.com/office/powerpoint/2010/main" val="1155247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6F1C5651-D594-352E-3A67-676F4ADD033D}"/>
              </a:ext>
            </a:extLst>
          </p:cNvPr>
          <p:cNvSpPr>
            <a:spLocks noGrp="1"/>
          </p:cNvSpPr>
          <p:nvPr>
            <p:ph type="pic" sz="quarter" idx="21"/>
          </p:nvPr>
        </p:nvSpPr>
        <p:spPr>
          <a:xfrm>
            <a:off x="0" y="0"/>
            <a:ext cx="12192000" cy="6858000"/>
          </a:xfrm>
        </p:spPr>
        <p:txBody>
          <a:bodyPr/>
          <a:lstStyle/>
          <a:p>
            <a:endParaRPr lang="da-DK" noProof="0" dirty="0"/>
          </a:p>
        </p:txBody>
      </p:sp>
      <p:sp>
        <p:nvSpPr>
          <p:cNvPr id="2" name="Title 1">
            <a:extLst>
              <a:ext uri="{FF2B5EF4-FFF2-40B4-BE49-F238E27FC236}">
                <a16:creationId xmlns:a16="http://schemas.microsoft.com/office/drawing/2014/main" id="{97D3A5F4-3579-A547-3441-BAD611A25CF7}"/>
              </a:ext>
            </a:extLst>
          </p:cNvPr>
          <p:cNvSpPr>
            <a:spLocks noGrp="1"/>
          </p:cNvSpPr>
          <p:nvPr>
            <p:ph type="body" sz="quarter" idx="22"/>
          </p:nvPr>
        </p:nvSpPr>
        <p:spPr>
          <a:xfrm>
            <a:off x="883802" y="3649894"/>
            <a:ext cx="10424396" cy="972913"/>
          </a:xfrm>
        </p:spPr>
        <p:txBody>
          <a:bodyPr wrap="square">
            <a:normAutofit/>
          </a:bodyPr>
          <a:lstStyle/>
          <a:p>
            <a:r>
              <a:rPr lang="da-DK" noProof="0" dirty="0"/>
              <a:t>Sikkerhed ved Højspænding</a:t>
            </a:r>
          </a:p>
        </p:txBody>
      </p:sp>
      <p:sp>
        <p:nvSpPr>
          <p:cNvPr id="14" name="Text Placeholder 3">
            <a:extLst>
              <a:ext uri="{FF2B5EF4-FFF2-40B4-BE49-F238E27FC236}">
                <a16:creationId xmlns:a16="http://schemas.microsoft.com/office/drawing/2014/main" id="{2993AEE0-0118-45B4-89A5-F3B4ECC9D886}"/>
              </a:ext>
            </a:extLst>
          </p:cNvPr>
          <p:cNvSpPr>
            <a:spLocks noGrp="1"/>
          </p:cNvSpPr>
          <p:nvPr>
            <p:ph type="body" sz="quarter" idx="23"/>
          </p:nvPr>
        </p:nvSpPr>
        <p:spPr>
          <a:xfrm>
            <a:off x="883802" y="4622807"/>
            <a:ext cx="10424396" cy="808421"/>
          </a:xfrm>
        </p:spPr>
        <p:txBody>
          <a:bodyPr/>
          <a:lstStyle/>
          <a:p>
            <a:endParaRPr lang="da-DK" noProof="0" dirty="0"/>
          </a:p>
        </p:txBody>
      </p:sp>
      <p:sp>
        <p:nvSpPr>
          <p:cNvPr id="4" name="Footer Placeholder 3">
            <a:extLst>
              <a:ext uri="{FF2B5EF4-FFF2-40B4-BE49-F238E27FC236}">
                <a16:creationId xmlns:a16="http://schemas.microsoft.com/office/drawing/2014/main" id="{DAB65B0F-418C-FF1B-2F2D-BBB78E0B436E}"/>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500" noProof="0" dirty="0"/>
              <a:t>Tekst i sidefod</a:t>
            </a:r>
          </a:p>
        </p:txBody>
      </p:sp>
      <p:sp>
        <p:nvSpPr>
          <p:cNvPr id="6" name="Date Placeholder 5">
            <a:extLst>
              <a:ext uri="{FF2B5EF4-FFF2-40B4-BE49-F238E27FC236}">
                <a16:creationId xmlns:a16="http://schemas.microsoft.com/office/drawing/2014/main" id="{762F349D-9A8B-0DFB-1CF2-0C8DBEEAFFFE}"/>
              </a:ext>
            </a:extLst>
          </p:cNvPr>
          <p:cNvSpPr>
            <a:spLocks noGrp="1"/>
          </p:cNvSpPr>
          <p:nvPr>
            <p:ph type="dt" sz="half" idx="4294967295"/>
          </p:nvPr>
        </p:nvSpPr>
        <p:spPr/>
        <p:txBody>
          <a:bodyPr anchor="ctr">
            <a:normAutofit fontScale="25000" lnSpcReduction="20000"/>
          </a:bodyPr>
          <a:lstStyle/>
          <a:p>
            <a:pPr rtl="0">
              <a:lnSpc>
                <a:spcPct val="90000"/>
              </a:lnSpc>
              <a:spcAft>
                <a:spcPts val="600"/>
              </a:spcAft>
            </a:pPr>
            <a:r>
              <a:rPr lang="da-DK" sz="500" noProof="0" dirty="0"/>
              <a:t>04/08/2025</a:t>
            </a:r>
          </a:p>
        </p:txBody>
      </p:sp>
      <p:sp>
        <p:nvSpPr>
          <p:cNvPr id="7" name="Slide Number Placeholder 6">
            <a:extLst>
              <a:ext uri="{FF2B5EF4-FFF2-40B4-BE49-F238E27FC236}">
                <a16:creationId xmlns:a16="http://schemas.microsoft.com/office/drawing/2014/main" id="{83E56F60-C62B-2CF6-900D-734B4C2CAFBA}"/>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500" noProof="0" smtClean="0"/>
              <a:pPr rtl="0">
                <a:lnSpc>
                  <a:spcPct val="90000"/>
                </a:lnSpc>
                <a:spcAft>
                  <a:spcPts val="600"/>
                </a:spcAft>
              </a:pPr>
              <a:t>20</a:t>
            </a:fld>
            <a:endParaRPr lang="da-DK" sz="500" noProof="0" dirty="0"/>
          </a:p>
        </p:txBody>
      </p:sp>
    </p:spTree>
    <p:extLst>
      <p:ext uri="{BB962C8B-B14F-4D97-AF65-F5344CB8AC3E}">
        <p14:creationId xmlns:p14="http://schemas.microsoft.com/office/powerpoint/2010/main" val="67129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EC174E-DDB2-2078-F661-1E0B1B72B46F}"/>
              </a:ext>
            </a:extLst>
          </p:cNvPr>
          <p:cNvSpPr>
            <a:spLocks noGrp="1"/>
          </p:cNvSpPr>
          <p:nvPr>
            <p:ph type="title"/>
          </p:nvPr>
        </p:nvSpPr>
        <p:spPr/>
        <p:txBody>
          <a:bodyPr/>
          <a:lstStyle/>
          <a:p>
            <a:r>
              <a:rPr lang="da-DK" b="0" i="0" u="none" strike="noStrike" baseline="0" noProof="0" dirty="0">
                <a:solidFill>
                  <a:schemeClr val="accent5"/>
                </a:solidFill>
              </a:rPr>
              <a:t>Personlige værnemidler</a:t>
            </a:r>
            <a:endParaRPr lang="da-DK" noProof="0" dirty="0">
              <a:solidFill>
                <a:schemeClr val="accent5"/>
              </a:solidFill>
            </a:endParaRPr>
          </a:p>
        </p:txBody>
      </p:sp>
      <p:sp>
        <p:nvSpPr>
          <p:cNvPr id="3" name="Pladsholder til indhold 2">
            <a:extLst>
              <a:ext uri="{FF2B5EF4-FFF2-40B4-BE49-F238E27FC236}">
                <a16:creationId xmlns:a16="http://schemas.microsoft.com/office/drawing/2014/main" id="{BA7BAF8F-D078-4085-4F75-EBF07845DC0D}"/>
              </a:ext>
            </a:extLst>
          </p:cNvPr>
          <p:cNvSpPr>
            <a:spLocks noGrp="1"/>
          </p:cNvSpPr>
          <p:nvPr>
            <p:ph idx="1"/>
          </p:nvPr>
        </p:nvSpPr>
        <p:spPr/>
        <p:txBody>
          <a:bodyPr>
            <a:normAutofit/>
          </a:bodyPr>
          <a:lstStyle/>
          <a:p>
            <a:pPr marL="0" indent="0" algn="l">
              <a:buNone/>
            </a:pPr>
            <a:endParaRPr lang="da-DK" sz="2200" b="0" i="0" u="none" strike="noStrike" baseline="0" noProof="0" dirty="0">
              <a:latin typeface="+mj-lt"/>
            </a:endParaRPr>
          </a:p>
          <a:p>
            <a:pPr marL="0" indent="0" algn="l">
              <a:buNone/>
            </a:pPr>
            <a:endParaRPr lang="da-DK" sz="2200" noProof="0" dirty="0">
              <a:latin typeface="+mj-lt"/>
            </a:endParaRPr>
          </a:p>
          <a:p>
            <a:pPr marL="0" indent="0" algn="l">
              <a:buNone/>
            </a:pPr>
            <a:r>
              <a:rPr lang="da-DK" sz="2200" b="0" i="0" u="none" strike="noStrike" baseline="0" noProof="0" dirty="0">
                <a:latin typeface="+mj-lt"/>
              </a:rPr>
              <a:t>Smykker, ure, ringe, metalbriller, piercinger og lignende kan forårsage en elektrisk kortslutning og skal altid fjernes, inden arbejdet påbegyndes. Det samme gælder metalliske genstande, som kan falde ud af lommer i påklædningen.</a:t>
            </a:r>
            <a:endParaRPr lang="da-DK" sz="2200" noProof="0" dirty="0">
              <a:latin typeface="+mj-lt"/>
            </a:endParaRPr>
          </a:p>
        </p:txBody>
      </p:sp>
      <p:sp>
        <p:nvSpPr>
          <p:cNvPr id="4" name="Pladsholder til tekst 3">
            <a:extLst>
              <a:ext uri="{FF2B5EF4-FFF2-40B4-BE49-F238E27FC236}">
                <a16:creationId xmlns:a16="http://schemas.microsoft.com/office/drawing/2014/main" id="{FDE1A8A4-ABAF-EA44-0C2B-165D7C712B3B}"/>
              </a:ext>
            </a:extLst>
          </p:cNvPr>
          <p:cNvSpPr>
            <a:spLocks noGrp="1"/>
          </p:cNvSpPr>
          <p:nvPr>
            <p:ph type="body" sz="half" idx="2"/>
          </p:nvPr>
        </p:nvSpPr>
        <p:spPr/>
        <p:txBody>
          <a:bodyPr/>
          <a:lstStyle/>
          <a:p>
            <a:endParaRPr lang="da-DK" noProof="0" dirty="0"/>
          </a:p>
        </p:txBody>
      </p:sp>
      <p:pic>
        <p:nvPicPr>
          <p:cNvPr id="6" name="Billede 5">
            <a:extLst>
              <a:ext uri="{FF2B5EF4-FFF2-40B4-BE49-F238E27FC236}">
                <a16:creationId xmlns:a16="http://schemas.microsoft.com/office/drawing/2014/main" id="{F5A6DA0B-F291-116E-5E97-27D44FB84D12}"/>
              </a:ext>
            </a:extLst>
          </p:cNvPr>
          <p:cNvPicPr>
            <a:picLocks noChangeAspect="1"/>
          </p:cNvPicPr>
          <p:nvPr/>
        </p:nvPicPr>
        <p:blipFill>
          <a:blip r:embed="rId2"/>
          <a:stretch>
            <a:fillRect/>
          </a:stretch>
        </p:blipFill>
        <p:spPr>
          <a:xfrm>
            <a:off x="1256123" y="4036034"/>
            <a:ext cx="3583754" cy="2017294"/>
          </a:xfrm>
          <a:prstGeom prst="rect">
            <a:avLst/>
          </a:prstGeom>
        </p:spPr>
      </p:pic>
    </p:spTree>
    <p:extLst>
      <p:ext uri="{BB962C8B-B14F-4D97-AF65-F5344CB8AC3E}">
        <p14:creationId xmlns:p14="http://schemas.microsoft.com/office/powerpoint/2010/main" val="3741137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987EFE84-A970-5B28-BEDB-6F2642159F39}"/>
              </a:ext>
            </a:extLst>
          </p:cNvPr>
          <p:cNvPicPr>
            <a:picLocks noChangeAspect="1"/>
          </p:cNvPicPr>
          <p:nvPr/>
        </p:nvPicPr>
        <p:blipFill>
          <a:blip r:embed="rId2"/>
          <a:srcRect l="6256" r="4291" b="2"/>
          <a:stretch>
            <a:fillRect/>
          </a:stretch>
        </p:blipFill>
        <p:spPr>
          <a:xfrm>
            <a:off x="6096000" y="10"/>
            <a:ext cx="6096001" cy="6857990"/>
          </a:xfrm>
          <a:prstGeom prst="rect">
            <a:avLst/>
          </a:prstGeom>
          <a:noFill/>
        </p:spPr>
      </p:pic>
      <p:sp>
        <p:nvSpPr>
          <p:cNvPr id="2" name="Titel 1">
            <a:extLst>
              <a:ext uri="{FF2B5EF4-FFF2-40B4-BE49-F238E27FC236}">
                <a16:creationId xmlns:a16="http://schemas.microsoft.com/office/drawing/2014/main" id="{3CCF1904-641D-FA79-897F-452A14AF07B2}"/>
              </a:ext>
            </a:extLst>
          </p:cNvPr>
          <p:cNvSpPr>
            <a:spLocks noGrp="1"/>
          </p:cNvSpPr>
          <p:nvPr>
            <p:ph type="body" sz="quarter" idx="22"/>
          </p:nvPr>
        </p:nvSpPr>
        <p:spPr>
          <a:xfrm>
            <a:off x="590763" y="634997"/>
            <a:ext cx="4984414" cy="590220"/>
          </a:xfrm>
        </p:spPr>
        <p:txBody>
          <a:bodyPr>
            <a:normAutofit/>
          </a:bodyPr>
          <a:lstStyle/>
          <a:p>
            <a:r>
              <a:rPr lang="da-DK" b="0" i="0" u="none" strike="noStrike" baseline="0" noProof="0" dirty="0"/>
              <a:t>Personlige værnemidler</a:t>
            </a:r>
            <a:endParaRPr lang="da-DK" noProof="0" dirty="0"/>
          </a:p>
        </p:txBody>
      </p:sp>
      <p:sp>
        <p:nvSpPr>
          <p:cNvPr id="3" name="Pladsholder til indhold 2">
            <a:extLst>
              <a:ext uri="{FF2B5EF4-FFF2-40B4-BE49-F238E27FC236}">
                <a16:creationId xmlns:a16="http://schemas.microsoft.com/office/drawing/2014/main" id="{DF454099-902D-3052-96E9-56363744EDF3}"/>
              </a:ext>
            </a:extLst>
          </p:cNvPr>
          <p:cNvSpPr>
            <a:spLocks noGrp="1"/>
          </p:cNvSpPr>
          <p:nvPr>
            <p:ph type="body" sz="quarter" idx="23"/>
          </p:nvPr>
        </p:nvSpPr>
        <p:spPr>
          <a:xfrm>
            <a:off x="590763" y="1534507"/>
            <a:ext cx="4984414" cy="4831913"/>
          </a:xfrm>
        </p:spPr>
        <p:txBody>
          <a:bodyPr>
            <a:normAutofit/>
          </a:bodyPr>
          <a:lstStyle/>
          <a:p>
            <a:pPr marL="0" indent="0">
              <a:buNone/>
            </a:pPr>
            <a:r>
              <a:rPr lang="da-DK" sz="1500" b="0" i="0" u="none" strike="noStrike" baseline="0" noProof="0" dirty="0"/>
              <a:t>Personlige værnemidler er et af de vigtigste sikkerhedstiltag, når I udfører arbejde under spænding.</a:t>
            </a:r>
          </a:p>
          <a:p>
            <a:pPr marL="0" indent="0">
              <a:buNone/>
            </a:pPr>
            <a:r>
              <a:rPr lang="da-DK" sz="1500" b="0" i="0" u="none" strike="noStrike" baseline="0" noProof="0" dirty="0"/>
              <a:t>Ved arbejde under spænding skal I altid anvende følgende værnemidler:</a:t>
            </a:r>
          </a:p>
          <a:p>
            <a:pPr marL="0" indent="0">
              <a:buNone/>
            </a:pPr>
            <a:r>
              <a:rPr lang="da-DK" sz="1500" b="1" i="0" u="none" strike="noStrike" baseline="0" noProof="0" dirty="0"/>
              <a:t>• </a:t>
            </a:r>
            <a:r>
              <a:rPr lang="da-DK" sz="1500" b="0" i="0" u="none" strike="noStrike" baseline="0" noProof="0" dirty="0"/>
              <a:t>Handsker isoleret til 1000 V, der beskytter mod elektrisk stød</a:t>
            </a:r>
          </a:p>
          <a:p>
            <a:pPr marL="0" indent="0">
              <a:buNone/>
            </a:pPr>
            <a:r>
              <a:rPr lang="da-DK" sz="1500" b="1" i="0" u="none" strike="noStrike" baseline="0" noProof="0" dirty="0"/>
              <a:t>• </a:t>
            </a:r>
            <a:r>
              <a:rPr lang="da-DK" sz="1500" b="0" i="0" u="none" strike="noStrike" baseline="0" noProof="0" dirty="0"/>
              <a:t>Beskyttelsesbriller, der beskytter øjnene mod gnister og partikler fra kortslutninger og lysbuer, eller en hjelm med visir, som beskytter hele ansigtet</a:t>
            </a:r>
          </a:p>
          <a:p>
            <a:pPr marL="0" indent="0">
              <a:buNone/>
            </a:pPr>
            <a:r>
              <a:rPr lang="da-DK" sz="1500" b="1" i="0" u="none" strike="noStrike" baseline="0" noProof="0" dirty="0"/>
              <a:t>• </a:t>
            </a:r>
            <a:r>
              <a:rPr lang="da-DK" sz="1500" b="0" i="0" u="none" strike="noStrike" baseline="0" noProof="0" dirty="0"/>
              <a:t>Elektrisk isolerende sikkerhedssko uden metal, der er isoleret til 1000 V, som beskytter mod elektrisk stød via jord. Alternativt kan en elektrisk isolerende måtte anvendes til at stå på under arbejdet</a:t>
            </a:r>
          </a:p>
          <a:p>
            <a:pPr marL="0" indent="0">
              <a:buNone/>
            </a:pPr>
            <a:r>
              <a:rPr lang="da-DK" sz="1500" b="1" i="0" u="none" strike="noStrike" baseline="0" noProof="0" dirty="0"/>
              <a:t>• </a:t>
            </a:r>
            <a:r>
              <a:rPr lang="da-DK" sz="1500" b="0" i="0" u="none" strike="noStrike" baseline="0" noProof="0" dirty="0"/>
              <a:t>Termisk isolerende tøj med lange ærmer og bukser, som beskytter mod gnister og varme fra lysbuer.</a:t>
            </a:r>
            <a:endParaRPr lang="da-DK" sz="1500" noProof="0" dirty="0"/>
          </a:p>
        </p:txBody>
      </p:sp>
    </p:spTree>
    <p:extLst>
      <p:ext uri="{BB962C8B-B14F-4D97-AF65-F5344CB8AC3E}">
        <p14:creationId xmlns:p14="http://schemas.microsoft.com/office/powerpoint/2010/main" val="229582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8316A87-F339-975D-4DEB-3FE45339213A}"/>
              </a:ext>
            </a:extLst>
          </p:cNvPr>
          <p:cNvPicPr>
            <a:picLocks noChangeAspect="1"/>
          </p:cNvPicPr>
          <p:nvPr/>
        </p:nvPicPr>
        <p:blipFill>
          <a:blip r:embed="rId2"/>
          <a:stretch>
            <a:fillRect/>
          </a:stretch>
        </p:blipFill>
        <p:spPr>
          <a:xfrm>
            <a:off x="152400" y="481466"/>
            <a:ext cx="10821910" cy="5696745"/>
          </a:xfrm>
          <a:prstGeom prst="rect">
            <a:avLst/>
          </a:prstGeom>
        </p:spPr>
      </p:pic>
      <p:pic>
        <p:nvPicPr>
          <p:cNvPr id="5" name="Billede 4">
            <a:extLst>
              <a:ext uri="{FF2B5EF4-FFF2-40B4-BE49-F238E27FC236}">
                <a16:creationId xmlns:a16="http://schemas.microsoft.com/office/drawing/2014/main" id="{6538A11B-550B-9109-DD4A-5DE7419B1495}"/>
              </a:ext>
            </a:extLst>
          </p:cNvPr>
          <p:cNvPicPr>
            <a:picLocks noChangeAspect="1"/>
          </p:cNvPicPr>
          <p:nvPr/>
        </p:nvPicPr>
        <p:blipFill>
          <a:blip r:embed="rId3"/>
          <a:stretch>
            <a:fillRect/>
          </a:stretch>
        </p:blipFill>
        <p:spPr>
          <a:xfrm>
            <a:off x="7696200" y="762000"/>
            <a:ext cx="3000794" cy="2457793"/>
          </a:xfrm>
          <a:prstGeom prst="rect">
            <a:avLst/>
          </a:prstGeom>
        </p:spPr>
      </p:pic>
    </p:spTree>
    <p:extLst>
      <p:ext uri="{BB962C8B-B14F-4D97-AF65-F5344CB8AC3E}">
        <p14:creationId xmlns:p14="http://schemas.microsoft.com/office/powerpoint/2010/main" val="944627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E6E19FF-235E-37B5-B681-40664DA27351}"/>
              </a:ext>
            </a:extLst>
          </p:cNvPr>
          <p:cNvPicPr>
            <a:picLocks noChangeAspect="1"/>
          </p:cNvPicPr>
          <p:nvPr/>
        </p:nvPicPr>
        <p:blipFill>
          <a:blip r:embed="rId2"/>
          <a:stretch>
            <a:fillRect/>
          </a:stretch>
        </p:blipFill>
        <p:spPr>
          <a:xfrm>
            <a:off x="1004177" y="680654"/>
            <a:ext cx="10183646" cy="5496692"/>
          </a:xfrm>
          <a:prstGeom prst="rect">
            <a:avLst/>
          </a:prstGeom>
        </p:spPr>
      </p:pic>
    </p:spTree>
    <p:extLst>
      <p:ext uri="{BB962C8B-B14F-4D97-AF65-F5344CB8AC3E}">
        <p14:creationId xmlns:p14="http://schemas.microsoft.com/office/powerpoint/2010/main" val="2531870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068C32A3-B169-1DFB-9B84-563BB1BA8F18}"/>
              </a:ext>
            </a:extLst>
          </p:cNvPr>
          <p:cNvPicPr>
            <a:picLocks noChangeAspect="1"/>
          </p:cNvPicPr>
          <p:nvPr/>
        </p:nvPicPr>
        <p:blipFill>
          <a:blip r:embed="rId2"/>
          <a:stretch>
            <a:fillRect/>
          </a:stretch>
        </p:blipFill>
        <p:spPr>
          <a:xfrm>
            <a:off x="456434" y="179362"/>
            <a:ext cx="10974332" cy="5706271"/>
          </a:xfrm>
          <a:prstGeom prst="rect">
            <a:avLst/>
          </a:prstGeom>
        </p:spPr>
      </p:pic>
      <p:sp>
        <p:nvSpPr>
          <p:cNvPr id="2" name="Tekstfelt 1">
            <a:extLst>
              <a:ext uri="{FF2B5EF4-FFF2-40B4-BE49-F238E27FC236}">
                <a16:creationId xmlns:a16="http://schemas.microsoft.com/office/drawing/2014/main" id="{3B2A35E1-699F-4EB3-AFDC-6BC3F83BE9CD}"/>
              </a:ext>
            </a:extLst>
          </p:cNvPr>
          <p:cNvSpPr txBox="1"/>
          <p:nvPr/>
        </p:nvSpPr>
        <p:spPr>
          <a:xfrm>
            <a:off x="609600" y="4295203"/>
            <a:ext cx="6324600" cy="369332"/>
          </a:xfrm>
          <a:prstGeom prst="rect">
            <a:avLst/>
          </a:prstGeom>
          <a:noFill/>
        </p:spPr>
        <p:txBody>
          <a:bodyPr wrap="square" rtlCol="0">
            <a:spAutoFit/>
          </a:bodyPr>
          <a:lstStyle/>
          <a:p>
            <a:r>
              <a:rPr lang="da-DK" noProof="0" dirty="0"/>
              <a:t>Et alternativ til ESD godkendte sko</a:t>
            </a:r>
          </a:p>
        </p:txBody>
      </p:sp>
      <p:sp>
        <p:nvSpPr>
          <p:cNvPr id="4" name="AutoShape 2" descr="ESD">
            <a:extLst>
              <a:ext uri="{FF2B5EF4-FFF2-40B4-BE49-F238E27FC236}">
                <a16:creationId xmlns:a16="http://schemas.microsoft.com/office/drawing/2014/main" id="{2E080567-FBB5-010D-2B6C-989113118A0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noProof="0" dirty="0"/>
          </a:p>
        </p:txBody>
      </p:sp>
      <p:pic>
        <p:nvPicPr>
          <p:cNvPr id="5" name="Billede 4">
            <a:extLst>
              <a:ext uri="{FF2B5EF4-FFF2-40B4-BE49-F238E27FC236}">
                <a16:creationId xmlns:a16="http://schemas.microsoft.com/office/drawing/2014/main" id="{3DDA5EAB-4A16-0559-5104-986859C74023}"/>
              </a:ext>
            </a:extLst>
          </p:cNvPr>
          <p:cNvPicPr>
            <a:picLocks noChangeAspect="1"/>
          </p:cNvPicPr>
          <p:nvPr/>
        </p:nvPicPr>
        <p:blipFill>
          <a:blip r:embed="rId3"/>
          <a:stretch>
            <a:fillRect/>
          </a:stretch>
        </p:blipFill>
        <p:spPr>
          <a:xfrm>
            <a:off x="609600" y="4664534"/>
            <a:ext cx="3894938" cy="2193465"/>
          </a:xfrm>
          <a:prstGeom prst="rect">
            <a:avLst/>
          </a:prstGeom>
        </p:spPr>
      </p:pic>
    </p:spTree>
    <p:extLst>
      <p:ext uri="{BB962C8B-B14F-4D97-AF65-F5344CB8AC3E}">
        <p14:creationId xmlns:p14="http://schemas.microsoft.com/office/powerpoint/2010/main" val="122150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0CD41D22-852A-625E-2529-BE46779192F0}"/>
              </a:ext>
            </a:extLst>
          </p:cNvPr>
          <p:cNvPicPr>
            <a:picLocks noChangeAspect="1"/>
          </p:cNvPicPr>
          <p:nvPr/>
        </p:nvPicPr>
        <p:blipFill>
          <a:blip r:embed="rId2"/>
          <a:stretch>
            <a:fillRect/>
          </a:stretch>
        </p:blipFill>
        <p:spPr>
          <a:xfrm>
            <a:off x="6096000" y="1573388"/>
            <a:ext cx="6096001" cy="3711223"/>
          </a:xfrm>
          <a:prstGeom prst="rect">
            <a:avLst/>
          </a:prstGeom>
          <a:noFill/>
        </p:spPr>
      </p:pic>
      <p:sp>
        <p:nvSpPr>
          <p:cNvPr id="2" name="Titel 1">
            <a:extLst>
              <a:ext uri="{FF2B5EF4-FFF2-40B4-BE49-F238E27FC236}">
                <a16:creationId xmlns:a16="http://schemas.microsoft.com/office/drawing/2014/main" id="{F9D62066-DD46-A2FC-9D82-3F879532ACDA}"/>
              </a:ext>
            </a:extLst>
          </p:cNvPr>
          <p:cNvSpPr>
            <a:spLocks noGrp="1"/>
          </p:cNvSpPr>
          <p:nvPr>
            <p:ph type="body" sz="quarter" idx="22"/>
          </p:nvPr>
        </p:nvSpPr>
        <p:spPr>
          <a:xfrm>
            <a:off x="590763" y="634997"/>
            <a:ext cx="4984414" cy="590220"/>
          </a:xfrm>
        </p:spPr>
        <p:txBody>
          <a:bodyPr>
            <a:normAutofit/>
          </a:bodyPr>
          <a:lstStyle/>
          <a:p>
            <a:r>
              <a:rPr lang="da-DK" b="0" i="0" u="none" strike="noStrike" baseline="0" noProof="0" dirty="0"/>
              <a:t>Værktøj og udstyr</a:t>
            </a:r>
            <a:endParaRPr lang="da-DK" noProof="0" dirty="0"/>
          </a:p>
        </p:txBody>
      </p:sp>
      <p:sp>
        <p:nvSpPr>
          <p:cNvPr id="3" name="Pladsholder til indhold 2">
            <a:extLst>
              <a:ext uri="{FF2B5EF4-FFF2-40B4-BE49-F238E27FC236}">
                <a16:creationId xmlns:a16="http://schemas.microsoft.com/office/drawing/2014/main" id="{5E50CD3E-EA24-694E-5830-669A858860A2}"/>
              </a:ext>
            </a:extLst>
          </p:cNvPr>
          <p:cNvSpPr>
            <a:spLocks noGrp="1"/>
          </p:cNvSpPr>
          <p:nvPr>
            <p:ph type="body" sz="quarter" idx="23"/>
          </p:nvPr>
        </p:nvSpPr>
        <p:spPr>
          <a:xfrm>
            <a:off x="590763" y="1534507"/>
            <a:ext cx="4984414" cy="4831913"/>
          </a:xfrm>
        </p:spPr>
        <p:txBody>
          <a:bodyPr>
            <a:normAutofit/>
          </a:bodyPr>
          <a:lstStyle/>
          <a:p>
            <a:pPr marL="0" indent="0">
              <a:buNone/>
            </a:pPr>
            <a:r>
              <a:rPr lang="da-DK" b="0" i="0" u="none" strike="noStrike" baseline="0" noProof="0" dirty="0"/>
              <a:t>Ved arbejde under spænding skal I anvende isoleret eller isolerende værktøj og udstyr til 1000 V eller højere.</a:t>
            </a:r>
          </a:p>
          <a:p>
            <a:pPr marL="0" indent="0">
              <a:buNone/>
            </a:pPr>
            <a:r>
              <a:rPr lang="da-DK" b="0" i="0" u="none" strike="noStrike" baseline="0" noProof="0" dirty="0"/>
              <a:t>Værktøjet skal være vedligeholdt og i en stand, der gør det egnet til formålet.</a:t>
            </a:r>
          </a:p>
          <a:p>
            <a:pPr marL="0" indent="0">
              <a:buNone/>
            </a:pPr>
            <a:r>
              <a:rPr lang="da-DK" b="0" i="0" u="none" strike="noStrike" baseline="0" noProof="0" dirty="0"/>
              <a:t>Isolerende værktøj er lavet af et isolerende materiale, hvorimod isoleret værktøj typisk er lavet af metal, hvor hovedparten er indstøbt i et isolerende materiale, og håndtaget er lavet af isolerende materiale.</a:t>
            </a:r>
            <a:endParaRPr lang="da-DK" noProof="0" dirty="0"/>
          </a:p>
        </p:txBody>
      </p:sp>
    </p:spTree>
    <p:extLst>
      <p:ext uri="{BB962C8B-B14F-4D97-AF65-F5344CB8AC3E}">
        <p14:creationId xmlns:p14="http://schemas.microsoft.com/office/powerpoint/2010/main" val="1069066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2B4B0B-4B17-1FD7-C437-7988DACC5AED}"/>
              </a:ext>
            </a:extLst>
          </p:cNvPr>
          <p:cNvSpPr>
            <a:spLocks noGrp="1"/>
          </p:cNvSpPr>
          <p:nvPr>
            <p:ph type="title"/>
          </p:nvPr>
        </p:nvSpPr>
        <p:spPr/>
        <p:txBody>
          <a:bodyPr>
            <a:normAutofit/>
          </a:bodyPr>
          <a:lstStyle/>
          <a:p>
            <a:r>
              <a:rPr lang="da-DK" sz="4200" b="0" i="0" u="none" strike="noStrike" baseline="0" noProof="0" dirty="0">
                <a:solidFill>
                  <a:schemeClr val="accent5"/>
                </a:solidFill>
                <a:latin typeface="NoticiaText-Regular"/>
              </a:rPr>
              <a:t>Værktøj og udstyr</a:t>
            </a:r>
            <a:endParaRPr lang="da-DK" sz="4200" noProof="0" dirty="0">
              <a:solidFill>
                <a:schemeClr val="accent5"/>
              </a:solidFill>
            </a:endParaRPr>
          </a:p>
        </p:txBody>
      </p:sp>
      <p:sp>
        <p:nvSpPr>
          <p:cNvPr id="3" name="Pladsholder til indhold 2">
            <a:extLst>
              <a:ext uri="{FF2B5EF4-FFF2-40B4-BE49-F238E27FC236}">
                <a16:creationId xmlns:a16="http://schemas.microsoft.com/office/drawing/2014/main" id="{D03487EF-BB41-9131-AFF4-05D43DBC0328}"/>
              </a:ext>
            </a:extLst>
          </p:cNvPr>
          <p:cNvSpPr>
            <a:spLocks noGrp="1"/>
          </p:cNvSpPr>
          <p:nvPr>
            <p:ph idx="1"/>
          </p:nvPr>
        </p:nvSpPr>
        <p:spPr/>
        <p:txBody>
          <a:bodyPr/>
          <a:lstStyle/>
          <a:p>
            <a:pPr marL="0" indent="0" algn="l">
              <a:buNone/>
            </a:pPr>
            <a:endParaRPr lang="da-DK" sz="1800" b="0" i="0" u="none" strike="noStrike" baseline="0" noProof="0" dirty="0">
              <a:latin typeface="+mj-lt"/>
            </a:endParaRPr>
          </a:p>
          <a:p>
            <a:pPr marL="0" indent="0" algn="l">
              <a:buNone/>
            </a:pPr>
            <a:endParaRPr lang="da-DK" sz="1800" noProof="0" dirty="0">
              <a:latin typeface="+mj-lt"/>
            </a:endParaRPr>
          </a:p>
          <a:p>
            <a:pPr marL="0" indent="0" algn="l">
              <a:buNone/>
            </a:pPr>
            <a:r>
              <a:rPr lang="da-DK" sz="1800" b="0" i="0" u="none" strike="noStrike" baseline="0" noProof="0" dirty="0">
                <a:latin typeface="+mj-lt"/>
              </a:rPr>
              <a:t>Standart for værktøj.</a:t>
            </a:r>
          </a:p>
          <a:p>
            <a:pPr marL="0" indent="0" algn="l">
              <a:buNone/>
            </a:pPr>
            <a:r>
              <a:rPr lang="da-DK" sz="1800" b="0" i="0" u="none" strike="noStrike" baseline="0" noProof="0" dirty="0">
                <a:latin typeface="+mj-lt"/>
              </a:rPr>
              <a:t>DS/EN 60900: håndværktøj til arbejde underspænding op til 1000 V AC og 1500V DC</a:t>
            </a:r>
          </a:p>
          <a:p>
            <a:pPr marL="0" indent="0">
              <a:buNone/>
            </a:pPr>
            <a:endParaRPr lang="da-DK" noProof="0" dirty="0"/>
          </a:p>
        </p:txBody>
      </p:sp>
      <p:sp>
        <p:nvSpPr>
          <p:cNvPr id="4" name="Pladsholder til tekst 3">
            <a:extLst>
              <a:ext uri="{FF2B5EF4-FFF2-40B4-BE49-F238E27FC236}">
                <a16:creationId xmlns:a16="http://schemas.microsoft.com/office/drawing/2014/main" id="{DBEAF74E-9B28-18B0-B19A-660BFDBAC95F}"/>
              </a:ext>
            </a:extLst>
          </p:cNvPr>
          <p:cNvSpPr>
            <a:spLocks noGrp="1"/>
          </p:cNvSpPr>
          <p:nvPr>
            <p:ph type="body" sz="half" idx="2"/>
          </p:nvPr>
        </p:nvSpPr>
        <p:spPr/>
        <p:txBody>
          <a:bodyPr/>
          <a:lstStyle/>
          <a:p>
            <a:endParaRPr lang="da-DK" noProof="0" dirty="0"/>
          </a:p>
        </p:txBody>
      </p:sp>
      <p:pic>
        <p:nvPicPr>
          <p:cNvPr id="8" name="Billede 7">
            <a:extLst>
              <a:ext uri="{FF2B5EF4-FFF2-40B4-BE49-F238E27FC236}">
                <a16:creationId xmlns:a16="http://schemas.microsoft.com/office/drawing/2014/main" id="{141CEEAC-8366-5A75-68C1-36A6D2D4E250}"/>
              </a:ext>
            </a:extLst>
          </p:cNvPr>
          <p:cNvPicPr>
            <a:picLocks noChangeAspect="1"/>
          </p:cNvPicPr>
          <p:nvPr/>
        </p:nvPicPr>
        <p:blipFill>
          <a:blip r:embed="rId2"/>
          <a:stretch>
            <a:fillRect/>
          </a:stretch>
        </p:blipFill>
        <p:spPr>
          <a:xfrm>
            <a:off x="1437932" y="3274215"/>
            <a:ext cx="3472396" cy="2314931"/>
          </a:xfrm>
          <a:prstGeom prst="rect">
            <a:avLst/>
          </a:prstGeom>
        </p:spPr>
      </p:pic>
      <p:sp>
        <p:nvSpPr>
          <p:cNvPr id="5" name="Rectangle 1">
            <a:extLst>
              <a:ext uri="{FF2B5EF4-FFF2-40B4-BE49-F238E27FC236}">
                <a16:creationId xmlns:a16="http://schemas.microsoft.com/office/drawing/2014/main" id="{FE5D0692-9495-4538-4912-900AEA9522D2}"/>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B293814-229A-A75A-0FED-6B8747FA4D3F}"/>
              </a:ext>
            </a:extLst>
          </p:cNvPr>
          <p:cNvSpPr>
            <a:spLocks noChangeArrowheads="1"/>
          </p:cNvSpPr>
          <p:nvPr/>
        </p:nvSpPr>
        <p:spPr bwMode="auto">
          <a:xfrm>
            <a:off x="6390137" y="3549879"/>
            <a:ext cx="5507726" cy="15696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sz="1400" b="1" i="0" u="none" strike="noStrike" cap="none" normalizeH="0" baseline="0" noProof="0" dirty="0">
                <a:ln>
                  <a:noFill/>
                </a:ln>
                <a:solidFill>
                  <a:srgbClr val="0A0A0A"/>
                </a:solidFill>
                <a:effectLst/>
                <a:latin typeface="Google Sans"/>
              </a:rPr>
              <a:t>Personlig beskyttelse og værktøj</a:t>
            </a:r>
            <a:endParaRPr kumimoji="0" lang="da-DK" sz="14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sz="1400" b="1" i="0" u="none" strike="noStrike" cap="none" normalizeH="0" baseline="0" noProof="0" dirty="0">
                <a:ln>
                  <a:noFill/>
                </a:ln>
                <a:solidFill>
                  <a:srgbClr val="0A0A0A"/>
                </a:solidFill>
                <a:effectLst/>
                <a:latin typeface="Google Sans"/>
              </a:rPr>
              <a:t>EN 60900:</a:t>
            </a:r>
            <a:r>
              <a:rPr kumimoji="0" lang="da-DK" sz="1400" b="0" i="0" u="none" strike="noStrike" cap="none" normalizeH="0" baseline="0" noProof="0" dirty="0">
                <a:ln>
                  <a:noFill/>
                </a:ln>
                <a:solidFill>
                  <a:srgbClr val="0A0A0A"/>
                </a:solidFill>
                <a:effectLst/>
                <a:latin typeface="Google Sans"/>
              </a:rPr>
              <a:t> Isoleret håndværktøj til arbejde op til 1.000 V AC.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sz="1400" b="1" i="0" u="none" strike="noStrike" cap="none" normalizeH="0" baseline="0" noProof="0" dirty="0">
                <a:ln>
                  <a:noFill/>
                </a:ln>
                <a:solidFill>
                  <a:srgbClr val="0A0A0A"/>
                </a:solidFill>
                <a:effectLst/>
                <a:latin typeface="Google Sans"/>
              </a:rPr>
              <a:t>EN 60903:</a:t>
            </a:r>
            <a:r>
              <a:rPr kumimoji="0" lang="da-DK" sz="1400" b="0" i="0" u="none" strike="noStrike" cap="none" normalizeH="0" baseline="0" noProof="0" dirty="0">
                <a:ln>
                  <a:noFill/>
                </a:ln>
                <a:solidFill>
                  <a:srgbClr val="0A0A0A"/>
                </a:solidFill>
                <a:effectLst/>
                <a:latin typeface="Google Sans"/>
              </a:rPr>
              <a:t> Isolerende handsker til elektrisk arbejde.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sz="1400" b="1" i="0" u="none" strike="noStrike" cap="none" normalizeH="0" baseline="0" noProof="0" dirty="0">
                <a:ln>
                  <a:noFill/>
                </a:ln>
                <a:solidFill>
                  <a:srgbClr val="0A0A0A"/>
                </a:solidFill>
                <a:effectLst/>
                <a:latin typeface="Google Sans"/>
              </a:rPr>
              <a:t>EN 61111:</a:t>
            </a:r>
            <a:r>
              <a:rPr kumimoji="0" lang="da-DK" sz="1400" b="0" i="0" u="none" strike="noStrike" cap="none" normalizeH="0" baseline="0" noProof="0" dirty="0">
                <a:ln>
                  <a:noFill/>
                </a:ln>
                <a:solidFill>
                  <a:srgbClr val="0A0A0A"/>
                </a:solidFill>
                <a:effectLst/>
                <a:latin typeface="Google Sans"/>
              </a:rPr>
              <a:t> Isolerende måtter til elektriske formål.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sz="1400" b="1" i="0" u="none" strike="noStrike" cap="none" normalizeH="0" baseline="0" noProof="0" dirty="0">
                <a:ln>
                  <a:noFill/>
                </a:ln>
                <a:solidFill>
                  <a:srgbClr val="0A0A0A"/>
                </a:solidFill>
                <a:effectLst/>
                <a:latin typeface="Google Sans"/>
              </a:rPr>
              <a:t>EN 61477:</a:t>
            </a:r>
            <a:r>
              <a:rPr kumimoji="0" lang="da-DK" sz="1400" b="0" i="0" u="none" strike="noStrike" cap="none" normalizeH="0" baseline="0" noProof="0" dirty="0">
                <a:ln>
                  <a:noFill/>
                </a:ln>
                <a:solidFill>
                  <a:srgbClr val="0A0A0A"/>
                </a:solidFill>
                <a:effectLst/>
                <a:latin typeface="Google Sans"/>
              </a:rPr>
              <a:t> Generelle krav til værktøj og udstyr til arbejde under spænding.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a-DK" sz="1400" b="1" i="0" u="none" strike="noStrike" cap="none" normalizeH="0" baseline="0" noProof="0" dirty="0">
                <a:ln>
                  <a:noFill/>
                </a:ln>
                <a:solidFill>
                  <a:srgbClr val="0A0A0A"/>
                </a:solidFill>
                <a:effectLst/>
                <a:latin typeface="Google Sans"/>
              </a:rPr>
              <a:t>EN 61243: </a:t>
            </a:r>
            <a:r>
              <a:rPr kumimoji="0" lang="da-DK" sz="1400" i="0" u="none" strike="noStrike" cap="none" normalizeH="0" baseline="0" noProof="0" dirty="0">
                <a:ln>
                  <a:noFill/>
                </a:ln>
                <a:solidFill>
                  <a:srgbClr val="0A0A0A"/>
                </a:solidFill>
                <a:effectLst/>
                <a:latin typeface="Google Sans"/>
              </a:rPr>
              <a:t>Isoleret måleinstrument til arbejde op til 1.000V AC</a:t>
            </a:r>
            <a:endParaRPr kumimoji="0" lang="da-DK" sz="1400" b="1" i="0" u="none" strike="noStrike" cap="none" normalizeH="0" baseline="0" noProof="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sz="1800" b="0" i="0" u="none" strike="noStrike" cap="none" normalizeH="0" baseline="0" noProof="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3487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2D7DC-9943-B60F-B21B-B5DB174D59B6}"/>
              </a:ext>
            </a:extLst>
          </p:cNvPr>
          <p:cNvSpPr>
            <a:spLocks noGrp="1"/>
          </p:cNvSpPr>
          <p:nvPr>
            <p:ph type="title"/>
          </p:nvPr>
        </p:nvSpPr>
        <p:spPr/>
        <p:txBody>
          <a:bodyPr anchor="b">
            <a:normAutofit fontScale="90000"/>
          </a:bodyPr>
          <a:lstStyle/>
          <a:p>
            <a:r>
              <a:rPr lang="da-DK" noProof="0" dirty="0"/>
              <a:t>Procedurer</a:t>
            </a:r>
          </a:p>
        </p:txBody>
      </p:sp>
      <p:sp>
        <p:nvSpPr>
          <p:cNvPr id="4" name="Footer Placeholder 3">
            <a:extLst>
              <a:ext uri="{FF2B5EF4-FFF2-40B4-BE49-F238E27FC236}">
                <a16:creationId xmlns:a16="http://schemas.microsoft.com/office/drawing/2014/main" id="{363AA453-1B99-1E80-C7EE-9C64848D3BBA}"/>
              </a:ext>
            </a:extLst>
          </p:cNvPr>
          <p:cNvSpPr>
            <a:spLocks noGrp="1"/>
          </p:cNvSpPr>
          <p:nvPr>
            <p:ph type="ftr" sz="quarter" idx="11"/>
          </p:nvPr>
        </p:nvSpPr>
        <p:spPr/>
        <p:txBody>
          <a:bodyPr anchor="ctr">
            <a:normAutofit fontScale="25000" lnSpcReduction="20000"/>
          </a:bodyPr>
          <a:lstStyle/>
          <a:p>
            <a:pPr rtl="0">
              <a:spcAft>
                <a:spcPts val="600"/>
              </a:spcAft>
            </a:pPr>
            <a:r>
              <a:rPr lang="da-DK" noProof="0" dirty="0"/>
              <a:t>Sidefodstekst</a:t>
            </a:r>
          </a:p>
        </p:txBody>
      </p:sp>
      <p:graphicFrame>
        <p:nvGraphicFramePr>
          <p:cNvPr id="8" name="Content Placeholder 7">
            <a:extLst>
              <a:ext uri="{FF2B5EF4-FFF2-40B4-BE49-F238E27FC236}">
                <a16:creationId xmlns:a16="http://schemas.microsoft.com/office/drawing/2014/main" id="{47FAE0E0-3D55-4803-8565-DD2C54411C6C}"/>
              </a:ext>
            </a:extLst>
          </p:cNvPr>
          <p:cNvGraphicFramePr>
            <a:graphicFrameLocks noGrp="1"/>
          </p:cNvGraphicFramePr>
          <p:nvPr>
            <p:ph idx="1"/>
            <p:extLst>
              <p:ext uri="{D42A27DB-BD31-4B8C-83A1-F6EECF244321}">
                <p14:modId xmlns:p14="http://schemas.microsoft.com/office/powerpoint/2010/main" val="597050518"/>
              </p:ext>
            </p:extLst>
          </p:nvPr>
        </p:nvGraphicFramePr>
        <p:xfrm>
          <a:off x="415437" y="1743311"/>
          <a:ext cx="11262585" cy="4916429"/>
        </p:xfrm>
        <a:graphic>
          <a:graphicData uri="http://schemas.openxmlformats.org/drawingml/2006/table">
            <a:tbl>
              <a:tblPr firstRow="1" bandRow="1">
                <a:noFill/>
                <a:tableStyleId>{5C22544A-7EE6-4342-B048-85BDC9FD1C3A}</a:tableStyleId>
              </a:tblPr>
              <a:tblGrid>
                <a:gridCol w="2997376">
                  <a:extLst>
                    <a:ext uri="{9D8B030D-6E8A-4147-A177-3AD203B41FA5}">
                      <a16:colId xmlns:a16="http://schemas.microsoft.com/office/drawing/2014/main" val="3321985947"/>
                    </a:ext>
                  </a:extLst>
                </a:gridCol>
                <a:gridCol w="8265209">
                  <a:extLst>
                    <a:ext uri="{9D8B030D-6E8A-4147-A177-3AD203B41FA5}">
                      <a16:colId xmlns:a16="http://schemas.microsoft.com/office/drawing/2014/main" val="2115793036"/>
                    </a:ext>
                  </a:extLst>
                </a:gridCol>
              </a:tblGrid>
              <a:tr h="755735">
                <a:tc>
                  <a:txBody>
                    <a:bodyPr/>
                    <a:lstStyle/>
                    <a:p>
                      <a:pPr>
                        <a:buNone/>
                      </a:pPr>
                      <a:r>
                        <a:rPr lang="da-DK" sz="2200" b="1" cap="all" spc="150" noProof="0" dirty="0">
                          <a:solidFill>
                            <a:schemeClr val="tx1"/>
                          </a:solidFill>
                        </a:rPr>
                        <a:t>Trin</a:t>
                      </a:r>
                    </a:p>
                  </a:txBody>
                  <a:tcPr marL="186857" marR="186857" marT="186857" marB="186857"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da-DK" sz="2200" b="1" cap="all" spc="150" noProof="0" dirty="0">
                          <a:solidFill>
                            <a:schemeClr val="tx1"/>
                          </a:solidFill>
                        </a:rPr>
                        <a:t>Beskrivelse</a:t>
                      </a:r>
                    </a:p>
                  </a:txBody>
                  <a:tcPr marL="186857" marR="186857" marT="186857" marB="186857"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1933042818"/>
                  </a:ext>
                </a:extLst>
              </a:tr>
              <a:tr h="693449">
                <a:tc>
                  <a:txBody>
                    <a:bodyPr/>
                    <a:lstStyle/>
                    <a:p>
                      <a:pPr>
                        <a:buNone/>
                      </a:pPr>
                      <a:r>
                        <a:rPr lang="da-DK" sz="1800" b="1" cap="none" spc="0" noProof="0" dirty="0">
                          <a:solidFill>
                            <a:schemeClr val="tx1"/>
                          </a:solidFill>
                        </a:rPr>
                        <a:t>1</a:t>
                      </a:r>
                    </a:p>
                  </a:txBody>
                  <a:tcPr marL="186857" marR="186857" marT="186857" marB="186857"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da-DK" sz="1800" cap="none" spc="0" noProof="0" dirty="0">
                          <a:solidFill>
                            <a:schemeClr val="tx1"/>
                          </a:solidFill>
                        </a:rPr>
                        <a:t>Sluk bilen og fjern nøglen</a:t>
                      </a:r>
                    </a:p>
                  </a:txBody>
                  <a:tcPr marL="186857" marR="186857" marT="186857" marB="186857"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1245525940"/>
                  </a:ext>
                </a:extLst>
              </a:tr>
              <a:tr h="693449">
                <a:tc>
                  <a:txBody>
                    <a:bodyPr/>
                    <a:lstStyle/>
                    <a:p>
                      <a:pPr>
                        <a:buNone/>
                      </a:pPr>
                      <a:r>
                        <a:rPr lang="da-DK" sz="1800" b="1" cap="none" spc="0" noProof="0" dirty="0">
                          <a:solidFill>
                            <a:schemeClr val="tx1"/>
                          </a:solidFill>
                        </a:rPr>
                        <a:t>2</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da-DK" sz="1800" cap="none" spc="0" noProof="0" dirty="0">
                          <a:solidFill>
                            <a:schemeClr val="tx1"/>
                          </a:solidFill>
                        </a:rPr>
                        <a:t>Tag PPE på (handsker, briller)</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971925086"/>
                  </a:ext>
                </a:extLst>
              </a:tr>
              <a:tr h="693449">
                <a:tc>
                  <a:txBody>
                    <a:bodyPr/>
                    <a:lstStyle/>
                    <a:p>
                      <a:pPr>
                        <a:buNone/>
                      </a:pPr>
                      <a:r>
                        <a:rPr lang="da-DK" sz="1800" b="1" cap="none" spc="0" noProof="0" dirty="0">
                          <a:solidFill>
                            <a:schemeClr val="tx1"/>
                          </a:solidFill>
                        </a:rPr>
                        <a:t>3</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da-DK" sz="1800" cap="none" spc="0" noProof="0" dirty="0">
                          <a:solidFill>
                            <a:schemeClr val="tx1"/>
                          </a:solidFill>
                        </a:rPr>
                        <a:t>Vent på kondensatorafladning</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488209286"/>
                  </a:ext>
                </a:extLst>
              </a:tr>
              <a:tr h="693449">
                <a:tc>
                  <a:txBody>
                    <a:bodyPr/>
                    <a:lstStyle/>
                    <a:p>
                      <a:pPr>
                        <a:buNone/>
                      </a:pPr>
                      <a:r>
                        <a:rPr lang="da-DK" sz="1800" b="1" cap="none" spc="0" noProof="0" dirty="0">
                          <a:solidFill>
                            <a:schemeClr val="tx1"/>
                          </a:solidFill>
                        </a:rPr>
                        <a:t>4</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da-DK" sz="1800" cap="none" spc="0" noProof="0" dirty="0">
                          <a:solidFill>
                            <a:schemeClr val="tx1"/>
                          </a:solidFill>
                        </a:rPr>
                        <a:t>Fjern </a:t>
                      </a:r>
                      <a:r>
                        <a:rPr lang="da-DK" sz="1800" cap="none" spc="0" noProof="0" dirty="0" err="1">
                          <a:solidFill>
                            <a:schemeClr val="tx1"/>
                          </a:solidFill>
                        </a:rPr>
                        <a:t>serviceplug</a:t>
                      </a:r>
                      <a:r>
                        <a:rPr lang="da-DK" sz="1800" cap="none" spc="0" noProof="0" dirty="0">
                          <a:solidFill>
                            <a:schemeClr val="tx1"/>
                          </a:solidFill>
                        </a:rPr>
                        <a:t>/HV-sikring</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354046659"/>
                  </a:ext>
                </a:extLst>
              </a:tr>
              <a:tr h="693449">
                <a:tc>
                  <a:txBody>
                    <a:bodyPr/>
                    <a:lstStyle/>
                    <a:p>
                      <a:pPr>
                        <a:buNone/>
                      </a:pPr>
                      <a:r>
                        <a:rPr lang="da-DK" sz="1800" b="1" cap="none" spc="0" noProof="0" dirty="0">
                          <a:solidFill>
                            <a:schemeClr val="tx1"/>
                          </a:solidFill>
                        </a:rPr>
                        <a:t>5</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da-DK" sz="1800" cap="none" spc="0" noProof="0" dirty="0">
                          <a:solidFill>
                            <a:schemeClr val="tx1"/>
                          </a:solidFill>
                        </a:rPr>
                        <a:t>Mål spænding (skal være 0V)</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7581331"/>
                  </a:ext>
                </a:extLst>
              </a:tr>
              <a:tr h="693449">
                <a:tc>
                  <a:txBody>
                    <a:bodyPr/>
                    <a:lstStyle/>
                    <a:p>
                      <a:pPr>
                        <a:buNone/>
                      </a:pPr>
                      <a:r>
                        <a:rPr lang="da-DK" sz="1800" b="1" cap="none" spc="0" noProof="0" dirty="0">
                          <a:solidFill>
                            <a:schemeClr val="tx1"/>
                          </a:solidFill>
                        </a:rPr>
                        <a:t>6</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da-DK" sz="1800" cap="none" spc="0" noProof="0" dirty="0">
                          <a:solidFill>
                            <a:schemeClr val="tx1"/>
                          </a:solidFill>
                        </a:rPr>
                        <a:t>Dokumentér med noter og Evt. Billeder</a:t>
                      </a:r>
                    </a:p>
                  </a:txBody>
                  <a:tcPr marL="186857" marR="186857" marT="186857" marB="186857"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42748155"/>
                  </a:ext>
                </a:extLst>
              </a:tr>
            </a:tbl>
          </a:graphicData>
        </a:graphic>
      </p:graphicFrame>
      <p:sp>
        <p:nvSpPr>
          <p:cNvPr id="5" name="Date Placeholder 4">
            <a:extLst>
              <a:ext uri="{FF2B5EF4-FFF2-40B4-BE49-F238E27FC236}">
                <a16:creationId xmlns:a16="http://schemas.microsoft.com/office/drawing/2014/main" id="{D5B0FE02-60D0-6300-F6D5-510058C37F1A}"/>
              </a:ext>
            </a:extLst>
          </p:cNvPr>
          <p:cNvSpPr>
            <a:spLocks noGrp="1"/>
          </p:cNvSpPr>
          <p:nvPr>
            <p:ph type="dt" sz="half" idx="10"/>
          </p:nvPr>
        </p:nvSpPr>
        <p:spPr/>
        <p:txBody>
          <a:bodyPr anchor="ctr">
            <a:normAutofit fontScale="25000" lnSpcReduction="20000"/>
          </a:bodyPr>
          <a:lstStyle/>
          <a:p>
            <a:pPr rtl="0">
              <a:spcAft>
                <a:spcPts val="600"/>
              </a:spcAft>
            </a:pPr>
            <a:r>
              <a:rPr lang="da-DK" noProof="0" dirty="0"/>
              <a:t>04/08/2025</a:t>
            </a:r>
          </a:p>
        </p:txBody>
      </p:sp>
      <p:sp>
        <p:nvSpPr>
          <p:cNvPr id="6" name="Slide Number Placeholder 5">
            <a:extLst>
              <a:ext uri="{FF2B5EF4-FFF2-40B4-BE49-F238E27FC236}">
                <a16:creationId xmlns:a16="http://schemas.microsoft.com/office/drawing/2014/main" id="{84C0FE4E-004A-A7AC-6C51-ACAFE179803E}"/>
              </a:ext>
            </a:extLst>
          </p:cNvPr>
          <p:cNvSpPr>
            <a:spLocks noGrp="1"/>
          </p:cNvSpPr>
          <p:nvPr>
            <p:ph type="sldNum" sz="quarter" idx="12"/>
          </p:nvPr>
        </p:nvSpPr>
        <p:spPr/>
        <p:txBody>
          <a:bodyPr anchor="ctr">
            <a:normAutofit fontScale="25000" lnSpcReduction="20000"/>
          </a:bodyPr>
          <a:lstStyle/>
          <a:p>
            <a:pPr rtl="0">
              <a:spcAft>
                <a:spcPts val="600"/>
              </a:spcAft>
            </a:pPr>
            <a:fld id="{753D0FD4-819D-4187-8797-C35567B41C78}" type="slidenum">
              <a:rPr lang="da-DK" noProof="0" smtClean="0"/>
              <a:pPr rtl="0">
                <a:spcAft>
                  <a:spcPts val="600"/>
                </a:spcAft>
              </a:pPr>
              <a:t>28</a:t>
            </a:fld>
            <a:endParaRPr lang="da-DK" noProof="0" dirty="0"/>
          </a:p>
        </p:txBody>
      </p:sp>
    </p:spTree>
    <p:extLst>
      <p:ext uri="{BB962C8B-B14F-4D97-AF65-F5344CB8AC3E}">
        <p14:creationId xmlns:p14="http://schemas.microsoft.com/office/powerpoint/2010/main" val="156835406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icture Placeholder 1">
            <a:extLst>
              <a:ext uri="{FF2B5EF4-FFF2-40B4-BE49-F238E27FC236}">
                <a16:creationId xmlns:a16="http://schemas.microsoft.com/office/drawing/2014/main" id="{BCB18C7C-9836-2CC7-9DE3-3DF31A6474D6}"/>
              </a:ext>
            </a:extLst>
          </p:cNvPr>
          <p:cNvSpPr>
            <a:spLocks noGrp="1"/>
          </p:cNvSpPr>
          <p:nvPr>
            <p:ph type="pic" sz="quarter" idx="21"/>
          </p:nvPr>
        </p:nvSpPr>
        <p:spPr>
          <a:xfrm>
            <a:off x="0" y="0"/>
            <a:ext cx="12192000" cy="6858000"/>
          </a:xfrm>
        </p:spPr>
        <p:txBody>
          <a:bodyPr/>
          <a:lstStyle/>
          <a:p>
            <a:endParaRPr lang="da-DK" noProof="0" dirty="0"/>
          </a:p>
        </p:txBody>
      </p:sp>
      <p:sp>
        <p:nvSpPr>
          <p:cNvPr id="2" name="Title 1">
            <a:extLst>
              <a:ext uri="{FF2B5EF4-FFF2-40B4-BE49-F238E27FC236}">
                <a16:creationId xmlns:a16="http://schemas.microsoft.com/office/drawing/2014/main" id="{8D0DC412-F508-F458-E439-C272CF0F83A1}"/>
              </a:ext>
            </a:extLst>
          </p:cNvPr>
          <p:cNvSpPr>
            <a:spLocks noGrp="1"/>
          </p:cNvSpPr>
          <p:nvPr>
            <p:ph type="body" sz="quarter" idx="22"/>
          </p:nvPr>
        </p:nvSpPr>
        <p:spPr>
          <a:xfrm>
            <a:off x="883802" y="3649894"/>
            <a:ext cx="10424396" cy="972913"/>
          </a:xfrm>
        </p:spPr>
        <p:txBody>
          <a:bodyPr wrap="square">
            <a:normAutofit/>
          </a:bodyPr>
          <a:lstStyle/>
          <a:p>
            <a:r>
              <a:rPr lang="da-DK" sz="3700" noProof="0" dirty="0"/>
              <a:t>Miljømæssige og Teknologiske Aspekter</a:t>
            </a:r>
          </a:p>
        </p:txBody>
      </p:sp>
      <p:sp>
        <p:nvSpPr>
          <p:cNvPr id="23" name="Text Placeholder 3">
            <a:extLst>
              <a:ext uri="{FF2B5EF4-FFF2-40B4-BE49-F238E27FC236}">
                <a16:creationId xmlns:a16="http://schemas.microsoft.com/office/drawing/2014/main" id="{D416E1CE-46C1-63AA-83D0-F48BF61C776B}"/>
              </a:ext>
            </a:extLst>
          </p:cNvPr>
          <p:cNvSpPr>
            <a:spLocks noGrp="1"/>
          </p:cNvSpPr>
          <p:nvPr>
            <p:ph type="body" sz="quarter" idx="23"/>
          </p:nvPr>
        </p:nvSpPr>
        <p:spPr>
          <a:xfrm>
            <a:off x="883802" y="4622807"/>
            <a:ext cx="10424396" cy="808421"/>
          </a:xfrm>
        </p:spPr>
        <p:txBody>
          <a:bodyPr/>
          <a:lstStyle/>
          <a:p>
            <a:endParaRPr lang="da-DK" noProof="0" dirty="0"/>
          </a:p>
        </p:txBody>
      </p:sp>
      <p:sp>
        <p:nvSpPr>
          <p:cNvPr id="4" name="Footer Placeholder 3">
            <a:extLst>
              <a:ext uri="{FF2B5EF4-FFF2-40B4-BE49-F238E27FC236}">
                <a16:creationId xmlns:a16="http://schemas.microsoft.com/office/drawing/2014/main" id="{90103355-2E68-F545-7451-F052D08F4283}"/>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Tekst i sidefod</a:t>
            </a:r>
          </a:p>
        </p:txBody>
      </p:sp>
      <p:sp>
        <p:nvSpPr>
          <p:cNvPr id="7" name="Slide Number Placeholder 6">
            <a:extLst>
              <a:ext uri="{FF2B5EF4-FFF2-40B4-BE49-F238E27FC236}">
                <a16:creationId xmlns:a16="http://schemas.microsoft.com/office/drawing/2014/main" id="{942E8F2E-100D-A3F1-AE09-383918041D6D}"/>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100" noProof="0" smtClean="0"/>
              <a:pPr rtl="0">
                <a:lnSpc>
                  <a:spcPct val="90000"/>
                </a:lnSpc>
                <a:spcAft>
                  <a:spcPts val="600"/>
                </a:spcAft>
              </a:pPr>
              <a:t>29</a:t>
            </a:fld>
            <a:endParaRPr lang="da-DK" sz="100" noProof="0" dirty="0"/>
          </a:p>
        </p:txBody>
      </p:sp>
      <p:sp>
        <p:nvSpPr>
          <p:cNvPr id="16" name="Date Placeholder 5" hidden="1">
            <a:extLst>
              <a:ext uri="{FF2B5EF4-FFF2-40B4-BE49-F238E27FC236}">
                <a16:creationId xmlns:a16="http://schemas.microsoft.com/office/drawing/2014/main" id="{433FCC14-9A3A-A80B-90A4-8AD53FF0BAB2}"/>
              </a:ext>
            </a:extLst>
          </p:cNvPr>
          <p:cNvSpPr>
            <a:spLocks noGrp="1"/>
          </p:cNvSpPr>
          <p:nvPr>
            <p:ph type="dt" sz="half" idx="4294967295"/>
          </p:nvPr>
        </p:nvSpPr>
        <p:spPr>
          <a:xfrm>
            <a:off x="6914323" y="207982"/>
            <a:ext cx="2687062" cy="413360"/>
          </a:xfrm>
        </p:spPr>
        <p:txBody>
          <a:bodyPr/>
          <a:lstStyle/>
          <a:p>
            <a:pPr rtl="0">
              <a:spcAft>
                <a:spcPts val="600"/>
              </a:spcAft>
            </a:pPr>
            <a:r>
              <a:rPr lang="da-DK" noProof="0" dirty="0"/>
              <a:t>04/08/2025</a:t>
            </a:r>
          </a:p>
        </p:txBody>
      </p:sp>
    </p:spTree>
    <p:extLst>
      <p:ext uri="{BB962C8B-B14F-4D97-AF65-F5344CB8AC3E}">
        <p14:creationId xmlns:p14="http://schemas.microsoft.com/office/powerpoint/2010/main" val="3635483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tekst, skærmbillede, Font/skrifttype, design&#10;&#10;Automatisk genereret beskrivelse">
            <a:extLst>
              <a:ext uri="{FF2B5EF4-FFF2-40B4-BE49-F238E27FC236}">
                <a16:creationId xmlns:a16="http://schemas.microsoft.com/office/drawing/2014/main" id="{D5B71B52-0AB4-D1E8-4D56-6C651BA5994A}"/>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a:stretch>
            <a:fillRect/>
          </a:stretch>
        </p:blipFill>
        <p:spPr>
          <a:xfrm>
            <a:off x="20" y="10"/>
            <a:ext cx="12191980" cy="6857990"/>
          </a:xfrm>
          <a:noFill/>
        </p:spPr>
      </p:pic>
    </p:spTree>
    <p:extLst>
      <p:ext uri="{BB962C8B-B14F-4D97-AF65-F5344CB8AC3E}">
        <p14:creationId xmlns:p14="http://schemas.microsoft.com/office/powerpoint/2010/main" val="925093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497E7A2-C323-59FA-BE53-C8236941D4B9}"/>
              </a:ext>
            </a:extLst>
          </p:cNvPr>
          <p:cNvSpPr txBox="1"/>
          <p:nvPr/>
        </p:nvSpPr>
        <p:spPr>
          <a:xfrm>
            <a:off x="2584450" y="260251"/>
            <a:ext cx="6096000" cy="1333698"/>
          </a:xfrm>
          <a:prstGeom prst="rect">
            <a:avLst/>
          </a:prstGeom>
          <a:noFill/>
        </p:spPr>
        <p:txBody>
          <a:bodyPr wrap="square">
            <a:spAutoFit/>
          </a:bodyPr>
          <a:lstStyle/>
          <a:p>
            <a:pPr algn="l">
              <a:lnSpc>
                <a:spcPts val="2100"/>
              </a:lnSpc>
              <a:spcBef>
                <a:spcPts val="975"/>
              </a:spcBef>
              <a:spcAft>
                <a:spcPts val="225"/>
              </a:spcAft>
              <a:buNone/>
            </a:pPr>
            <a:r>
              <a:rPr lang="da-DK" b="1" i="0" noProof="0" dirty="0">
                <a:effectLst/>
                <a:latin typeface="Segoe Sans"/>
              </a:rPr>
              <a:t>Typisk virkningsgrad for en </a:t>
            </a:r>
            <a:r>
              <a:rPr lang="da-DK" b="1" i="0" noProof="0" dirty="0" err="1">
                <a:effectLst/>
                <a:latin typeface="Segoe Sans"/>
              </a:rPr>
              <a:t>elbilsmotor</a:t>
            </a:r>
            <a:r>
              <a:rPr lang="da-DK" b="1" i="0" noProof="0" dirty="0">
                <a:effectLst/>
                <a:latin typeface="Segoe Sans"/>
              </a:rPr>
              <a:t>:</a:t>
            </a:r>
          </a:p>
          <a:p>
            <a:pPr algn="l">
              <a:spcBef>
                <a:spcPts val="300"/>
              </a:spcBef>
              <a:spcAft>
                <a:spcPts val="300"/>
              </a:spcAft>
              <a:buFont typeface="Arial" panose="020B0604020202020204" pitchFamily="34" charset="0"/>
              <a:buChar char="•"/>
            </a:pPr>
            <a:r>
              <a:rPr lang="da-DK" b="1" i="0" noProof="0" dirty="0">
                <a:effectLst/>
                <a:latin typeface="Segoe Sans"/>
              </a:rPr>
              <a:t>Elmotor alene:</a:t>
            </a:r>
            <a:r>
              <a:rPr lang="da-DK" b="0" i="0" noProof="0" dirty="0">
                <a:effectLst/>
                <a:latin typeface="Segoe Sans"/>
              </a:rPr>
              <a:t> 85–95 %</a:t>
            </a:r>
          </a:p>
          <a:p>
            <a:pPr algn="l">
              <a:spcBef>
                <a:spcPts val="300"/>
              </a:spcBef>
              <a:spcAft>
                <a:spcPts val="300"/>
              </a:spcAft>
              <a:buFont typeface="Arial" panose="020B0604020202020204" pitchFamily="34" charset="0"/>
              <a:buChar char="•"/>
            </a:pPr>
            <a:r>
              <a:rPr lang="da-DK" b="1" i="0" noProof="0" dirty="0">
                <a:effectLst/>
                <a:latin typeface="Segoe Sans"/>
              </a:rPr>
              <a:t>Hele drivlinjen inkl. inverter, transmission og batteristyring:</a:t>
            </a:r>
            <a:r>
              <a:rPr lang="da-DK" b="0" i="0" noProof="0" dirty="0">
                <a:effectLst/>
                <a:latin typeface="Segoe Sans"/>
              </a:rPr>
              <a:t> 70–90 %</a:t>
            </a:r>
          </a:p>
        </p:txBody>
      </p:sp>
      <p:pic>
        <p:nvPicPr>
          <p:cNvPr id="4" name="Billede 3">
            <a:extLst>
              <a:ext uri="{FF2B5EF4-FFF2-40B4-BE49-F238E27FC236}">
                <a16:creationId xmlns:a16="http://schemas.microsoft.com/office/drawing/2014/main" id="{30C22D37-5E24-49D5-C415-24B72D8B1E9D}"/>
              </a:ext>
            </a:extLst>
          </p:cNvPr>
          <p:cNvPicPr>
            <a:picLocks noChangeAspect="1"/>
          </p:cNvPicPr>
          <p:nvPr/>
        </p:nvPicPr>
        <p:blipFill>
          <a:blip r:embed="rId3"/>
          <a:stretch>
            <a:fillRect/>
          </a:stretch>
        </p:blipFill>
        <p:spPr>
          <a:xfrm>
            <a:off x="3886200" y="1571371"/>
            <a:ext cx="7086600" cy="4724400"/>
          </a:xfrm>
          <a:prstGeom prst="rect">
            <a:avLst/>
          </a:prstGeom>
        </p:spPr>
      </p:pic>
      <p:sp>
        <p:nvSpPr>
          <p:cNvPr id="6" name="Tekstfelt 5">
            <a:extLst>
              <a:ext uri="{FF2B5EF4-FFF2-40B4-BE49-F238E27FC236}">
                <a16:creationId xmlns:a16="http://schemas.microsoft.com/office/drawing/2014/main" id="{C68E83CD-5CA0-3F19-E392-6C67EC52D5E8}"/>
              </a:ext>
            </a:extLst>
          </p:cNvPr>
          <p:cNvSpPr txBox="1"/>
          <p:nvPr/>
        </p:nvSpPr>
        <p:spPr>
          <a:xfrm>
            <a:off x="323850" y="2182630"/>
            <a:ext cx="3390900" cy="2585323"/>
          </a:xfrm>
          <a:prstGeom prst="rect">
            <a:avLst/>
          </a:prstGeom>
          <a:noFill/>
        </p:spPr>
        <p:txBody>
          <a:bodyPr wrap="square">
            <a:spAutoFit/>
          </a:bodyPr>
          <a:lstStyle/>
          <a:p>
            <a:r>
              <a:rPr lang="da-DK" b="0" i="0" noProof="0" dirty="0">
                <a:effectLst/>
                <a:latin typeface="Segoe Sans"/>
              </a:rPr>
              <a:t>Virkningsgraden angiver, hvor stor en del af den tilførte energi der bliver omdannet til nyttigt arbejde (bevægelse). </a:t>
            </a:r>
          </a:p>
          <a:p>
            <a:r>
              <a:rPr lang="da-DK" b="0" i="0" noProof="0" dirty="0">
                <a:effectLst/>
                <a:latin typeface="Segoe Sans"/>
              </a:rPr>
              <a:t>Resten går tabt som varme, friktion osv. Elmotorer er meget effektive, fordi de har færre bevægelige dele og mindre energitab.</a:t>
            </a:r>
            <a:endParaRPr lang="da-DK" noProof="0" dirty="0"/>
          </a:p>
        </p:txBody>
      </p:sp>
    </p:spTree>
    <p:extLst>
      <p:ext uri="{BB962C8B-B14F-4D97-AF65-F5344CB8AC3E}">
        <p14:creationId xmlns:p14="http://schemas.microsoft.com/office/powerpoint/2010/main" val="2125689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759E5-BE1C-9DFF-0334-A00DD5298E2B}"/>
              </a:ext>
            </a:extLst>
          </p:cNvPr>
          <p:cNvSpPr>
            <a:spLocks noGrp="1"/>
          </p:cNvSpPr>
          <p:nvPr>
            <p:ph type="title"/>
          </p:nvPr>
        </p:nvSpPr>
        <p:spPr>
          <a:xfrm>
            <a:off x="1063451" y="210312"/>
            <a:ext cx="8153400" cy="1463040"/>
          </a:xfrm>
        </p:spPr>
        <p:txBody>
          <a:bodyPr anchor="t">
            <a:normAutofit/>
          </a:bodyPr>
          <a:lstStyle/>
          <a:p>
            <a:r>
              <a:rPr lang="da-DK" sz="3100" noProof="0" dirty="0"/>
              <a:t>Natur og miljømæssige konsekvenser</a:t>
            </a:r>
          </a:p>
        </p:txBody>
      </p:sp>
      <p:sp>
        <p:nvSpPr>
          <p:cNvPr id="17" name="Slide Number Placeholder 4">
            <a:extLst>
              <a:ext uri="{FF2B5EF4-FFF2-40B4-BE49-F238E27FC236}">
                <a16:creationId xmlns:a16="http://schemas.microsoft.com/office/drawing/2014/main" id="{DAC0D428-EBE6-7380-5413-99B6C8555EFA}"/>
              </a:ext>
            </a:extLst>
          </p:cNvPr>
          <p:cNvSpPr>
            <a:spLocks noGrp="1"/>
          </p:cNvSpPr>
          <p:nvPr>
            <p:ph type="sldNum" sz="quarter" idx="12"/>
          </p:nvPr>
        </p:nvSpPr>
        <p:spPr>
          <a:xfrm>
            <a:off x="11288870" y="210312"/>
            <a:ext cx="546447" cy="411480"/>
          </a:xfrm>
        </p:spPr>
        <p:txBody>
          <a:bodyPr/>
          <a:lstStyle/>
          <a:p>
            <a:pPr rtl="0">
              <a:spcAft>
                <a:spcPts val="600"/>
              </a:spcAft>
            </a:pPr>
            <a:fld id="{753D0FD4-819D-4187-8797-C35567B41C78}" type="slidenum">
              <a:rPr lang="da-DK" noProof="0" smtClean="0"/>
              <a:pPr rtl="0">
                <a:spcAft>
                  <a:spcPts val="600"/>
                </a:spcAft>
              </a:pPr>
              <a:t>32</a:t>
            </a:fld>
            <a:endParaRPr lang="da-DK" noProof="0" dirty="0"/>
          </a:p>
        </p:txBody>
      </p:sp>
      <p:pic>
        <p:nvPicPr>
          <p:cNvPr id="8" name="Content Placeholder 7" descr="Biler lavet af genbrugssymboler, der repræsenterer bæredygtighed.">
            <a:extLst>
              <a:ext uri="{FF2B5EF4-FFF2-40B4-BE49-F238E27FC236}">
                <a16:creationId xmlns:a16="http://schemas.microsoft.com/office/drawing/2014/main" id="{D790D5B4-2125-40B3-B6D2-B52CA7A00307}"/>
              </a:ext>
            </a:extLst>
          </p:cNvPr>
          <p:cNvPicPr>
            <a:picLocks noGrp="1" noChangeAspect="1"/>
          </p:cNvPicPr>
          <p:nvPr>
            <p:ph type="pic" sz="quarter" idx="13"/>
          </p:nvPr>
        </p:nvPicPr>
        <p:blipFill>
          <a:blip r:embed="rId3"/>
          <a:srcRect l="12650" r="6179" b="-1"/>
          <a:stretch>
            <a:fillRect/>
          </a:stretch>
        </p:blipFill>
        <p:spPr>
          <a:xfrm>
            <a:off x="107322" y="1371600"/>
            <a:ext cx="5348305" cy="4398131"/>
          </a:xfrm>
          <a:prstGeom prst="rect">
            <a:avLst/>
          </a:prstGeom>
          <a:noFill/>
        </p:spPr>
      </p:pic>
      <p:sp>
        <p:nvSpPr>
          <p:cNvPr id="7" name="Content Placeholder 6">
            <a:extLst>
              <a:ext uri="{FF2B5EF4-FFF2-40B4-BE49-F238E27FC236}">
                <a16:creationId xmlns:a16="http://schemas.microsoft.com/office/drawing/2014/main" id="{EEC49C85-D865-858A-A0A6-CB0E90EE1B37}"/>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52805" y="1709928"/>
            <a:ext cx="6382512" cy="5340096"/>
          </a:xfrm>
        </p:spPr>
        <p:txBody>
          <a:bodyPr>
            <a:normAutofit/>
          </a:bodyPr>
          <a:lstStyle/>
          <a:p>
            <a:pPr marL="0" indent="0">
              <a:spcBef>
                <a:spcPts val="2500"/>
              </a:spcBef>
              <a:buFont typeface="Arial" panose="020B0604020202020204" pitchFamily="34" charset="0"/>
              <a:buNone/>
            </a:pPr>
            <a:r>
              <a:rPr lang="da-DK" sz="1600" b="1" noProof="0" dirty="0"/>
              <a:t>Reduktion af lokale emissioner</a:t>
            </a:r>
          </a:p>
          <a:p>
            <a:pPr marL="0" lvl="1" indent="0">
              <a:buFont typeface="Arial" panose="020B0604020202020204" pitchFamily="34" charset="0"/>
              <a:buNone/>
            </a:pPr>
            <a:r>
              <a:rPr lang="da-DK" sz="1600" noProof="0" dirty="0"/>
              <a:t>Elbiler eliminerer lokale emissioner, hvilket forbedrer luftkvaliteten i byområder og reducerer CO₂-udledning.</a:t>
            </a:r>
          </a:p>
          <a:p>
            <a:pPr marL="0" indent="0">
              <a:spcBef>
                <a:spcPts val="2500"/>
              </a:spcBef>
              <a:buFont typeface="Arial" panose="020B0604020202020204" pitchFamily="34" charset="0"/>
              <a:buNone/>
            </a:pPr>
            <a:r>
              <a:rPr lang="da-DK" sz="1600" b="1" noProof="0" dirty="0"/>
              <a:t>Batteriproduktionens udfordringer</a:t>
            </a:r>
          </a:p>
          <a:p>
            <a:pPr marL="0" lvl="1" indent="0">
              <a:buFont typeface="Arial" panose="020B0604020202020204" pitchFamily="34" charset="0"/>
              <a:buNone/>
            </a:pPr>
            <a:r>
              <a:rPr lang="da-DK" sz="1600" noProof="0" dirty="0"/>
              <a:t>Produktion af </a:t>
            </a:r>
            <a:r>
              <a:rPr lang="da-DK" sz="1600" noProof="0" dirty="0" err="1"/>
              <a:t>lithium</a:t>
            </a:r>
            <a:r>
              <a:rPr lang="da-DK" sz="1600" noProof="0" dirty="0"/>
              <a:t>-ion batterier kræver sjældne metaller og skaber miljømæssige og etiske udfordringer.</a:t>
            </a:r>
          </a:p>
          <a:p>
            <a:pPr marL="0" indent="0">
              <a:spcBef>
                <a:spcPts val="2500"/>
              </a:spcBef>
              <a:buFont typeface="Arial" panose="020B0604020202020204" pitchFamily="34" charset="0"/>
              <a:buNone/>
            </a:pPr>
            <a:r>
              <a:rPr lang="da-DK" sz="1600" b="1" noProof="0" dirty="0"/>
              <a:t>Betydning af energikilder</a:t>
            </a:r>
          </a:p>
          <a:p>
            <a:pPr marL="0" lvl="1" indent="0">
              <a:buFont typeface="Arial" panose="020B0604020202020204" pitchFamily="34" charset="0"/>
              <a:buNone/>
            </a:pPr>
            <a:r>
              <a:rPr lang="da-DK" sz="1600" noProof="0" dirty="0"/>
              <a:t>CO₂-belastningen afhænger af energikilden; vedvarende energi reducerer miljøpåvirkningen betydeligt.</a:t>
            </a:r>
          </a:p>
          <a:p>
            <a:pPr marL="0" indent="0">
              <a:spcBef>
                <a:spcPts val="2500"/>
              </a:spcBef>
              <a:buFont typeface="Arial" panose="020B0604020202020204" pitchFamily="34" charset="0"/>
              <a:buNone/>
            </a:pPr>
            <a:r>
              <a:rPr lang="da-DK" sz="1600" b="1" noProof="0" dirty="0"/>
              <a:t>Naturfaglige perspektiver i undervisning</a:t>
            </a:r>
          </a:p>
          <a:p>
            <a:pPr marL="0" lvl="1" indent="0">
              <a:buFont typeface="Arial" panose="020B0604020202020204" pitchFamily="34" charset="0"/>
              <a:buNone/>
            </a:pPr>
            <a:r>
              <a:rPr lang="da-DK" sz="1600" noProof="0" dirty="0"/>
              <a:t>Elbilteknologi illustrerer elektrokemi og termodynamik, hvilket giver elever praktisk tilgang til naturfag.</a:t>
            </a:r>
          </a:p>
        </p:txBody>
      </p:sp>
      <p:sp>
        <p:nvSpPr>
          <p:cNvPr id="3" name="Footer Placeholder 2">
            <a:extLst>
              <a:ext uri="{FF2B5EF4-FFF2-40B4-BE49-F238E27FC236}">
                <a16:creationId xmlns:a16="http://schemas.microsoft.com/office/drawing/2014/main" id="{38B87381-F097-7D99-7F6F-A0C0C07AD6EA}"/>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Sidefodstekst</a:t>
            </a:r>
          </a:p>
        </p:txBody>
      </p:sp>
      <p:sp>
        <p:nvSpPr>
          <p:cNvPr id="4" name="Date Placeholder 3" hidden="1">
            <a:extLst>
              <a:ext uri="{FF2B5EF4-FFF2-40B4-BE49-F238E27FC236}">
                <a16:creationId xmlns:a16="http://schemas.microsoft.com/office/drawing/2014/main" id="{1609D9BE-17D8-8186-C815-D9D33CB82769}"/>
              </a:ext>
            </a:extLst>
          </p:cNvPr>
          <p:cNvSpPr>
            <a:spLocks noGrp="1"/>
          </p:cNvSpPr>
          <p:nvPr>
            <p:ph type="dt" sz="half" idx="4294967295"/>
          </p:nvPr>
        </p:nvSpPr>
        <p:spPr>
          <a:xfrm>
            <a:off x="5224951" y="207982"/>
            <a:ext cx="1682496" cy="413360"/>
          </a:xfrm>
        </p:spPr>
        <p:txBody>
          <a:bodyPr anchor="ctr">
            <a:normAutofit/>
          </a:bodyPr>
          <a:lstStyle/>
          <a:p>
            <a:pPr rtl="0">
              <a:lnSpc>
                <a:spcPct val="90000"/>
              </a:lnSpc>
              <a:spcAft>
                <a:spcPts val="600"/>
              </a:spcAft>
            </a:pPr>
            <a:r>
              <a:rPr lang="da-DK" sz="500" noProof="0" dirty="0"/>
              <a:t>04/08/2025</a:t>
            </a:r>
          </a:p>
        </p:txBody>
      </p:sp>
      <p:sp>
        <p:nvSpPr>
          <p:cNvPr id="5" name="Slide Number Placeholder 4" hidden="1">
            <a:extLst>
              <a:ext uri="{FF2B5EF4-FFF2-40B4-BE49-F238E27FC236}">
                <a16:creationId xmlns:a16="http://schemas.microsoft.com/office/drawing/2014/main" id="{84B1808C-02AB-524B-7887-907FBB256CB9}"/>
              </a:ext>
            </a:extLst>
          </p:cNvPr>
          <p:cNvSpPr>
            <a:spLocks noGrp="1"/>
          </p:cNvSpPr>
          <p:nvPr>
            <p:ph type="sldNum" sz="quarter" idx="4294967295"/>
          </p:nvPr>
        </p:nvSpPr>
        <p:spPr>
          <a:xfrm>
            <a:off x="6789594" y="207982"/>
            <a:ext cx="546447" cy="413360"/>
          </a:xfrm>
        </p:spPr>
        <p:txBody>
          <a:bodyPr anchor="ctr">
            <a:normAutofit/>
          </a:bodyPr>
          <a:lstStyle/>
          <a:p>
            <a:pPr rtl="0">
              <a:lnSpc>
                <a:spcPct val="90000"/>
              </a:lnSpc>
              <a:spcAft>
                <a:spcPts val="600"/>
              </a:spcAft>
            </a:pPr>
            <a:fld id="{753D0FD4-819D-4187-8797-C35567B41C78}" type="slidenum">
              <a:rPr lang="da-DK" sz="500" noProof="0" smtClean="0"/>
              <a:pPr rtl="0">
                <a:lnSpc>
                  <a:spcPct val="90000"/>
                </a:lnSpc>
                <a:spcAft>
                  <a:spcPts val="600"/>
                </a:spcAft>
              </a:pPr>
              <a:t>32</a:t>
            </a:fld>
            <a:endParaRPr lang="da-DK" sz="500" noProof="0" dirty="0"/>
          </a:p>
        </p:txBody>
      </p:sp>
    </p:spTree>
    <p:extLst>
      <p:ext uri="{BB962C8B-B14F-4D97-AF65-F5344CB8AC3E}">
        <p14:creationId xmlns:p14="http://schemas.microsoft.com/office/powerpoint/2010/main" val="22009111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Førerløs autopilot, autonomt køretøj">
            <a:extLst>
              <a:ext uri="{FF2B5EF4-FFF2-40B4-BE49-F238E27FC236}">
                <a16:creationId xmlns:a16="http://schemas.microsoft.com/office/drawing/2014/main" id="{17075BE3-32FB-4050-BACC-38E5E63DB6AF}"/>
              </a:ext>
            </a:extLst>
          </p:cNvPr>
          <p:cNvPicPr>
            <a:picLocks noGrp="1" noChangeAspect="1"/>
          </p:cNvPicPr>
          <p:nvPr>
            <p:ph type="pic" sz="quarter" idx="21"/>
          </p:nvPr>
        </p:nvPicPr>
        <p:blipFill>
          <a:blip r:embed="rId3"/>
          <a:srcRect l="44274" r="5726"/>
          <a:stretch>
            <a:fillRect/>
          </a:stretch>
        </p:blipFill>
        <p:spPr>
          <a:xfrm>
            <a:off x="20" y="10"/>
            <a:ext cx="6095980" cy="6857990"/>
          </a:xfrm>
          <a:noFill/>
        </p:spPr>
      </p:pic>
      <p:sp>
        <p:nvSpPr>
          <p:cNvPr id="2" name="Title 1">
            <a:extLst>
              <a:ext uri="{FF2B5EF4-FFF2-40B4-BE49-F238E27FC236}">
                <a16:creationId xmlns:a16="http://schemas.microsoft.com/office/drawing/2014/main" id="{03A1CB53-27BD-1E19-9F8D-78B7593E4CAE}"/>
              </a:ext>
            </a:extLst>
          </p:cNvPr>
          <p:cNvSpPr>
            <a:spLocks noGrp="1"/>
          </p:cNvSpPr>
          <p:nvPr>
            <p:ph type="body" sz="quarter" idx="22"/>
          </p:nvPr>
        </p:nvSpPr>
        <p:spPr>
          <a:xfrm>
            <a:off x="6636087" y="482702"/>
            <a:ext cx="5003126" cy="590220"/>
          </a:xfrm>
        </p:spPr>
        <p:txBody>
          <a:bodyPr>
            <a:normAutofit/>
          </a:bodyPr>
          <a:lstStyle/>
          <a:p>
            <a:r>
              <a:rPr lang="da-DK" sz="2500" noProof="0" dirty="0"/>
              <a:t>Fremtidens køretøjsteknologi</a:t>
            </a:r>
          </a:p>
        </p:txBody>
      </p:sp>
      <p:sp>
        <p:nvSpPr>
          <p:cNvPr id="7" name="Content Placeholder 6">
            <a:extLst>
              <a:ext uri="{FF2B5EF4-FFF2-40B4-BE49-F238E27FC236}">
                <a16:creationId xmlns:a16="http://schemas.microsoft.com/office/drawing/2014/main" id="{3AA1D109-02E0-0750-728C-56C227919289}"/>
              </a:ext>
            </a:extLst>
          </p:cNvPr>
          <p:cNvSpPr>
            <a:spLocks noGrp="1"/>
          </p:cNvSpPr>
          <p:nvPr>
            <p:ph type="body" sz="quarter" idx="2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36087" y="1367161"/>
            <a:ext cx="5003126" cy="4644152"/>
          </a:xfrm>
        </p:spPr>
        <p:txBody>
          <a:bodyPr>
            <a:normAutofit/>
          </a:bodyPr>
          <a:lstStyle/>
          <a:p>
            <a:pPr marL="0" indent="0">
              <a:spcBef>
                <a:spcPts val="2500"/>
              </a:spcBef>
              <a:buFont typeface="Arial" panose="020B0604020202020204" pitchFamily="34" charset="0"/>
              <a:buNone/>
            </a:pPr>
            <a:r>
              <a:rPr lang="da-DK" sz="1400" b="1" noProof="0" dirty="0"/>
              <a:t>Solid-</a:t>
            </a:r>
            <a:r>
              <a:rPr lang="da-DK" sz="1400" b="1" noProof="0" dirty="0" err="1"/>
              <a:t>state</a:t>
            </a:r>
            <a:r>
              <a:rPr lang="da-DK" sz="1400" b="1" noProof="0" dirty="0"/>
              <a:t> batterier</a:t>
            </a:r>
          </a:p>
          <a:p>
            <a:pPr marL="0" lvl="1" indent="0">
              <a:buFont typeface="Arial" panose="020B0604020202020204" pitchFamily="34" charset="0"/>
              <a:buNone/>
            </a:pPr>
            <a:r>
              <a:rPr lang="da-DK" sz="1400" noProof="0" dirty="0"/>
              <a:t>Solid-</a:t>
            </a:r>
            <a:r>
              <a:rPr lang="da-DK" sz="1400" noProof="0" dirty="0" err="1"/>
              <a:t>state</a:t>
            </a:r>
            <a:r>
              <a:rPr lang="da-DK" sz="1400" noProof="0" dirty="0"/>
              <a:t> batterier tilbyder højere energitæthed, hurtigere opladning og forbedret sikkerhed end </a:t>
            </a:r>
            <a:r>
              <a:rPr lang="da-DK" sz="1400" noProof="0" dirty="0" err="1"/>
              <a:t>lithium</a:t>
            </a:r>
            <a:r>
              <a:rPr lang="da-DK" sz="1400" noProof="0" dirty="0"/>
              <a:t>-ion batterier.</a:t>
            </a:r>
          </a:p>
          <a:p>
            <a:pPr marL="0" indent="0">
              <a:spcBef>
                <a:spcPts val="2500"/>
              </a:spcBef>
              <a:buFont typeface="Arial" panose="020B0604020202020204" pitchFamily="34" charset="0"/>
              <a:buNone/>
            </a:pPr>
            <a:r>
              <a:rPr lang="da-DK" sz="1400" b="1" noProof="0" dirty="0"/>
              <a:t>Brintbrændselsceller til tunge køretøjer</a:t>
            </a:r>
          </a:p>
          <a:p>
            <a:pPr marL="0" lvl="1" indent="0">
              <a:buFont typeface="Arial" panose="020B0604020202020204" pitchFamily="34" charset="0"/>
              <a:buNone/>
            </a:pPr>
            <a:r>
              <a:rPr lang="da-DK" sz="1400" noProof="0" dirty="0"/>
              <a:t>Brintbrændselsceller giver lang rækkevidde og hurtig tankning, ideel til tunge elektriske køretøjer.</a:t>
            </a:r>
          </a:p>
          <a:p>
            <a:pPr marL="0" indent="0">
              <a:spcBef>
                <a:spcPts val="2500"/>
              </a:spcBef>
              <a:buFont typeface="Arial" panose="020B0604020202020204" pitchFamily="34" charset="0"/>
              <a:buNone/>
            </a:pPr>
            <a:r>
              <a:rPr lang="da-DK" sz="1400" b="1" noProof="0" dirty="0"/>
              <a:t>AI og selvkørende teknologi</a:t>
            </a:r>
          </a:p>
          <a:p>
            <a:pPr marL="0" lvl="1" indent="0">
              <a:buFont typeface="Arial" panose="020B0604020202020204" pitchFamily="34" charset="0"/>
              <a:buNone/>
            </a:pPr>
            <a:r>
              <a:rPr lang="da-DK" sz="1400" noProof="0" dirty="0"/>
              <a:t>Kunstig intelligens og avancerede sensorer muliggør selvkørende biler, som kan reducere ulykker og optimere energiforbrug.</a:t>
            </a:r>
          </a:p>
          <a:p>
            <a:pPr marL="0" indent="0">
              <a:spcBef>
                <a:spcPts val="2500"/>
              </a:spcBef>
              <a:buFont typeface="Arial" panose="020B0604020202020204" pitchFamily="34" charset="0"/>
              <a:buNone/>
            </a:pPr>
            <a:r>
              <a:rPr lang="da-DK" sz="1400" b="1" noProof="0" dirty="0"/>
              <a:t>Bæredygtighed og mekanikerkompetencer</a:t>
            </a:r>
          </a:p>
          <a:p>
            <a:pPr marL="0" lvl="1" indent="0">
              <a:buFont typeface="Arial" panose="020B0604020202020204" pitchFamily="34" charset="0"/>
              <a:buNone/>
            </a:pPr>
            <a:r>
              <a:rPr lang="da-DK" sz="1400" noProof="0" dirty="0"/>
              <a:t>Mekanikeres kompetencer udvikler sig mod elektriske systemer, softwarediagnostik og bæredygtighedsprincipper i bilindustrien.</a:t>
            </a:r>
          </a:p>
        </p:txBody>
      </p:sp>
      <p:sp>
        <p:nvSpPr>
          <p:cNvPr id="5" name="Slide Number Placeholder 4" hidden="1">
            <a:extLst>
              <a:ext uri="{FF2B5EF4-FFF2-40B4-BE49-F238E27FC236}">
                <a16:creationId xmlns:a16="http://schemas.microsoft.com/office/drawing/2014/main" id="{46ADC500-E13E-E215-88E4-79AA870EFABE}"/>
              </a:ext>
            </a:extLst>
          </p:cNvPr>
          <p:cNvSpPr>
            <a:spLocks noGrp="1"/>
          </p:cNvSpPr>
          <p:nvPr>
            <p:ph type="sldNum" sz="quarter" idx="4294967295"/>
          </p:nvPr>
        </p:nvSpPr>
        <p:spPr>
          <a:xfrm>
            <a:off x="11288870" y="210312"/>
            <a:ext cx="546447" cy="411480"/>
          </a:xfrm>
        </p:spPr>
        <p:txBody>
          <a:bodyPr anchor="ctr">
            <a:normAutofit/>
          </a:bodyPr>
          <a:lstStyle/>
          <a:p>
            <a:pPr rtl="0">
              <a:lnSpc>
                <a:spcPct val="90000"/>
              </a:lnSpc>
              <a:spcAft>
                <a:spcPts val="600"/>
              </a:spcAft>
            </a:pPr>
            <a:fld id="{753D0FD4-819D-4187-8797-C35567B41C78}" type="slidenum">
              <a:rPr lang="da-DK" sz="500" noProof="0" smtClean="0"/>
              <a:pPr rtl="0">
                <a:lnSpc>
                  <a:spcPct val="90000"/>
                </a:lnSpc>
                <a:spcAft>
                  <a:spcPts val="600"/>
                </a:spcAft>
              </a:pPr>
              <a:t>33</a:t>
            </a:fld>
            <a:endParaRPr lang="da-DK" sz="500" noProof="0" dirty="0"/>
          </a:p>
        </p:txBody>
      </p:sp>
    </p:spTree>
    <p:extLst>
      <p:ext uri="{BB962C8B-B14F-4D97-AF65-F5344CB8AC3E}">
        <p14:creationId xmlns:p14="http://schemas.microsoft.com/office/powerpoint/2010/main" val="39878008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44239-0A75-756F-FDB9-D26D3B412D53}"/>
              </a:ext>
            </a:extLst>
          </p:cNvPr>
          <p:cNvSpPr>
            <a:spLocks noGrp="1"/>
          </p:cNvSpPr>
          <p:nvPr>
            <p:ph type="title"/>
          </p:nvPr>
        </p:nvSpPr>
        <p:spPr>
          <a:xfrm>
            <a:off x="1867888" y="838200"/>
            <a:ext cx="4244126" cy="1463040"/>
          </a:xfrm>
        </p:spPr>
        <p:txBody>
          <a:bodyPr/>
          <a:lstStyle/>
          <a:p>
            <a:r>
              <a:rPr lang="da-DK" noProof="0" dirty="0"/>
              <a:t>Diskutere </a:t>
            </a:r>
          </a:p>
        </p:txBody>
      </p:sp>
      <p:sp>
        <p:nvSpPr>
          <p:cNvPr id="5" name="Pladsholder til slidenummer 4">
            <a:extLst>
              <a:ext uri="{FF2B5EF4-FFF2-40B4-BE49-F238E27FC236}">
                <a16:creationId xmlns:a16="http://schemas.microsoft.com/office/drawing/2014/main" id="{385B24D1-9DC2-6DA3-F951-80F7C1DCA69B}"/>
              </a:ext>
            </a:extLst>
          </p:cNvPr>
          <p:cNvSpPr>
            <a:spLocks noGrp="1"/>
          </p:cNvSpPr>
          <p:nvPr>
            <p:ph type="sldNum" sz="quarter" idx="12"/>
          </p:nvPr>
        </p:nvSpPr>
        <p:spPr/>
        <p:txBody>
          <a:bodyPr/>
          <a:lstStyle/>
          <a:p>
            <a:pPr rtl="0"/>
            <a:fld id="{753D0FD4-819D-4187-8797-C35567B41C78}" type="slidenum">
              <a:rPr lang="da-DK" noProof="0" smtClean="0"/>
              <a:t>34</a:t>
            </a:fld>
            <a:endParaRPr lang="da-DK" noProof="0" dirty="0"/>
          </a:p>
        </p:txBody>
      </p:sp>
      <p:sp>
        <p:nvSpPr>
          <p:cNvPr id="7" name="Pladsholder til indhold 6">
            <a:extLst>
              <a:ext uri="{FF2B5EF4-FFF2-40B4-BE49-F238E27FC236}">
                <a16:creationId xmlns:a16="http://schemas.microsoft.com/office/drawing/2014/main" id="{2B220759-0C94-D9B9-CE87-1FA881695E53}"/>
              </a:ext>
            </a:extLst>
          </p:cNvPr>
          <p:cNvSpPr>
            <a:spLocks noGrp="1"/>
          </p:cNvSpPr>
          <p:nvPr>
            <p:ph idx="1"/>
          </p:nvPr>
        </p:nvSpPr>
        <p:spPr>
          <a:xfrm>
            <a:off x="1867888" y="1981201"/>
            <a:ext cx="6382512" cy="2209800"/>
          </a:xfrm>
        </p:spPr>
        <p:txBody>
          <a:bodyPr/>
          <a:lstStyle/>
          <a:p>
            <a:r>
              <a:rPr lang="da-DK" noProof="0" dirty="0"/>
              <a:t>Hvad påvirker miljø mest, benzin biler eller El bil?</a:t>
            </a:r>
          </a:p>
          <a:p>
            <a:r>
              <a:rPr lang="da-DK" noProof="0" dirty="0"/>
              <a:t>Er elbiler vejen frem?</a:t>
            </a:r>
          </a:p>
          <a:p>
            <a:r>
              <a:rPr lang="da-DK" noProof="0" dirty="0"/>
              <a:t>Hvad er alternativet?</a:t>
            </a:r>
          </a:p>
        </p:txBody>
      </p:sp>
      <p:sp>
        <p:nvSpPr>
          <p:cNvPr id="8" name="Tekstfelt 7">
            <a:extLst>
              <a:ext uri="{FF2B5EF4-FFF2-40B4-BE49-F238E27FC236}">
                <a16:creationId xmlns:a16="http://schemas.microsoft.com/office/drawing/2014/main" id="{4BBDD6E0-F2B8-65E7-1D5B-07C798C2B903}"/>
              </a:ext>
            </a:extLst>
          </p:cNvPr>
          <p:cNvSpPr txBox="1"/>
          <p:nvPr/>
        </p:nvSpPr>
        <p:spPr>
          <a:xfrm>
            <a:off x="1295400" y="4216401"/>
            <a:ext cx="9296400" cy="369332"/>
          </a:xfrm>
          <a:prstGeom prst="rect">
            <a:avLst/>
          </a:prstGeom>
          <a:noFill/>
        </p:spPr>
        <p:txBody>
          <a:bodyPr wrap="square" rtlCol="0">
            <a:spAutoFit/>
          </a:bodyPr>
          <a:lstStyle/>
          <a:p>
            <a:r>
              <a:rPr lang="da-DK" noProof="0" dirty="0"/>
              <a:t>Brug 10 minutter på at diskutere disse 3 spørgsmål i grupper. Fælles debat til sidst.</a:t>
            </a:r>
          </a:p>
        </p:txBody>
      </p:sp>
    </p:spTree>
    <p:extLst>
      <p:ext uri="{BB962C8B-B14F-4D97-AF65-F5344CB8AC3E}">
        <p14:creationId xmlns:p14="http://schemas.microsoft.com/office/powerpoint/2010/main" val="1902434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4">
            <a:extLst>
              <a:ext uri="{FF2B5EF4-FFF2-40B4-BE49-F238E27FC236}">
                <a16:creationId xmlns:a16="http://schemas.microsoft.com/office/drawing/2014/main" id="{9070D697-5423-487B-D95F-23FC7A429718}"/>
              </a:ext>
            </a:extLst>
          </p:cNvPr>
          <p:cNvSpPr>
            <a:spLocks noGrp="1"/>
          </p:cNvSpPr>
          <p:nvPr>
            <p:ph type="sldNum" sz="quarter" idx="12"/>
          </p:nvPr>
        </p:nvSpPr>
        <p:spPr>
          <a:xfrm>
            <a:off x="11288870" y="210312"/>
            <a:ext cx="546447" cy="411480"/>
          </a:xfrm>
        </p:spPr>
        <p:txBody>
          <a:bodyPr/>
          <a:lstStyle/>
          <a:p>
            <a:pPr rtl="0">
              <a:spcAft>
                <a:spcPts val="600"/>
              </a:spcAft>
            </a:pPr>
            <a:fld id="{753D0FD4-819D-4187-8797-C35567B41C78}" type="slidenum">
              <a:rPr lang="da-DK" noProof="0" smtClean="0"/>
              <a:pPr rtl="0">
                <a:spcAft>
                  <a:spcPts val="600"/>
                </a:spcAft>
              </a:pPr>
              <a:t>35</a:t>
            </a:fld>
            <a:endParaRPr lang="da-DK" noProof="0" dirty="0"/>
          </a:p>
        </p:txBody>
      </p:sp>
      <p:pic>
        <p:nvPicPr>
          <p:cNvPr id="9" name="Picture 8" descr="Hånd, der holder et svip med skygge numre på et ark">
            <a:extLst>
              <a:ext uri="{FF2B5EF4-FFF2-40B4-BE49-F238E27FC236}">
                <a16:creationId xmlns:a16="http://schemas.microsoft.com/office/drawing/2014/main" id="{5622E16B-2128-7993-08BC-DBFEF2FC8B3B}"/>
              </a:ext>
            </a:extLst>
          </p:cNvPr>
          <p:cNvPicPr>
            <a:picLocks noChangeAspect="1"/>
          </p:cNvPicPr>
          <p:nvPr/>
        </p:nvPicPr>
        <p:blipFill>
          <a:blip r:embed="rId3"/>
          <a:srcRect l="11411" r="7418" b="-1"/>
          <a:stretch>
            <a:fillRect/>
          </a:stretch>
        </p:blipFill>
        <p:spPr>
          <a:xfrm>
            <a:off x="20" y="794335"/>
            <a:ext cx="4921897" cy="4047478"/>
          </a:xfrm>
          <a:prstGeom prst="rect">
            <a:avLst/>
          </a:prstGeom>
          <a:noFill/>
        </p:spPr>
      </p:pic>
      <p:sp>
        <p:nvSpPr>
          <p:cNvPr id="2" name="Title 1">
            <a:extLst>
              <a:ext uri="{FF2B5EF4-FFF2-40B4-BE49-F238E27FC236}">
                <a16:creationId xmlns:a16="http://schemas.microsoft.com/office/drawing/2014/main" id="{2A125118-660C-1BA9-E5BC-AB46D75E20FA}"/>
              </a:ext>
            </a:extLst>
          </p:cNvPr>
          <p:cNvSpPr>
            <a:spLocks noGrp="1"/>
          </p:cNvSpPr>
          <p:nvPr>
            <p:ph idx="1"/>
          </p:nvPr>
        </p:nvSpPr>
        <p:spPr>
          <a:xfrm>
            <a:off x="5358384" y="1152144"/>
            <a:ext cx="6382512" cy="5340096"/>
          </a:xfrm>
        </p:spPr>
        <p:txBody>
          <a:bodyPr>
            <a:normAutofit/>
          </a:bodyPr>
          <a:lstStyle/>
          <a:p>
            <a:r>
              <a:rPr lang="da-DK" noProof="0" dirty="0"/>
              <a:t>Opsummering og Quiz</a:t>
            </a:r>
          </a:p>
        </p:txBody>
      </p:sp>
      <p:sp>
        <p:nvSpPr>
          <p:cNvPr id="4" name="Footer Placeholder 3">
            <a:extLst>
              <a:ext uri="{FF2B5EF4-FFF2-40B4-BE49-F238E27FC236}">
                <a16:creationId xmlns:a16="http://schemas.microsoft.com/office/drawing/2014/main" id="{14B391C6-F849-233D-E8B3-435659DC9171}"/>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100" noProof="0" dirty="0"/>
              <a:t>Tekst i sidefod</a:t>
            </a:r>
          </a:p>
        </p:txBody>
      </p:sp>
      <p:sp>
        <p:nvSpPr>
          <p:cNvPr id="6" name="Date Placeholder 5">
            <a:extLst>
              <a:ext uri="{FF2B5EF4-FFF2-40B4-BE49-F238E27FC236}">
                <a16:creationId xmlns:a16="http://schemas.microsoft.com/office/drawing/2014/main" id="{3DD54975-7E14-7696-5B54-A9A3B1BED55F}"/>
              </a:ext>
            </a:extLst>
          </p:cNvPr>
          <p:cNvSpPr>
            <a:spLocks noGrp="1"/>
          </p:cNvSpPr>
          <p:nvPr>
            <p:ph type="dt" sz="half" idx="4294967295"/>
          </p:nvPr>
        </p:nvSpPr>
        <p:spPr/>
        <p:txBody>
          <a:bodyPr anchor="ctr">
            <a:normAutofit fontScale="25000" lnSpcReduction="20000"/>
          </a:bodyPr>
          <a:lstStyle/>
          <a:p>
            <a:pPr rtl="0">
              <a:lnSpc>
                <a:spcPct val="90000"/>
              </a:lnSpc>
              <a:spcAft>
                <a:spcPts val="600"/>
              </a:spcAft>
            </a:pPr>
            <a:r>
              <a:rPr lang="da-DK" sz="100" noProof="0" dirty="0"/>
              <a:t>04/08/2025</a:t>
            </a:r>
          </a:p>
        </p:txBody>
      </p:sp>
      <p:sp>
        <p:nvSpPr>
          <p:cNvPr id="7" name="Slide Number Placeholder 6">
            <a:extLst>
              <a:ext uri="{FF2B5EF4-FFF2-40B4-BE49-F238E27FC236}">
                <a16:creationId xmlns:a16="http://schemas.microsoft.com/office/drawing/2014/main" id="{EC21DCD3-BF93-D528-F514-AE16292D0F94}"/>
              </a:ext>
            </a:extLst>
          </p:cNvPr>
          <p:cNvSpPr>
            <a:spLocks noGrp="1"/>
          </p:cNvSpPr>
          <p:nvPr>
            <p:ph type="sldNum" sz="quarter" idx="4294967295"/>
          </p:nvPr>
        </p:nvSpPr>
        <p:spPr/>
        <p:txBody>
          <a:bodyPr anchor="ctr">
            <a:normAutofit fontScale="25000" lnSpcReduction="20000"/>
          </a:bodyPr>
          <a:lstStyle/>
          <a:p>
            <a:pPr rtl="0">
              <a:lnSpc>
                <a:spcPct val="90000"/>
              </a:lnSpc>
              <a:spcAft>
                <a:spcPts val="600"/>
              </a:spcAft>
            </a:pPr>
            <a:fld id="{753D0FD4-819D-4187-8797-C35567B41C78}" type="slidenum">
              <a:rPr lang="da-DK" sz="100" noProof="0" smtClean="0"/>
              <a:pPr rtl="0">
                <a:lnSpc>
                  <a:spcPct val="90000"/>
                </a:lnSpc>
                <a:spcAft>
                  <a:spcPts val="600"/>
                </a:spcAft>
              </a:pPr>
              <a:t>35</a:t>
            </a:fld>
            <a:endParaRPr lang="da-DK" sz="100" noProof="0" dirty="0"/>
          </a:p>
        </p:txBody>
      </p:sp>
    </p:spTree>
    <p:extLst>
      <p:ext uri="{BB962C8B-B14F-4D97-AF65-F5344CB8AC3E}">
        <p14:creationId xmlns:p14="http://schemas.microsoft.com/office/powerpoint/2010/main" val="31638358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72A2-FBCC-C31E-BB94-C832AD31BF29}"/>
              </a:ext>
            </a:extLst>
          </p:cNvPr>
          <p:cNvSpPr>
            <a:spLocks noGrp="1"/>
          </p:cNvSpPr>
          <p:nvPr>
            <p:ph type="title"/>
          </p:nvPr>
        </p:nvSpPr>
        <p:spPr>
          <a:xfrm>
            <a:off x="441579" y="356235"/>
            <a:ext cx="7286626" cy="1463040"/>
          </a:xfrm>
        </p:spPr>
        <p:txBody>
          <a:bodyPr anchor="t">
            <a:normAutofit/>
          </a:bodyPr>
          <a:lstStyle/>
          <a:p>
            <a:r>
              <a:rPr lang="da-DK" noProof="0" dirty="0"/>
              <a:t>Opsummering af læringsmål</a:t>
            </a:r>
          </a:p>
        </p:txBody>
      </p:sp>
      <p:sp>
        <p:nvSpPr>
          <p:cNvPr id="25" name="Slide Number Placeholder 4">
            <a:extLst>
              <a:ext uri="{FF2B5EF4-FFF2-40B4-BE49-F238E27FC236}">
                <a16:creationId xmlns:a16="http://schemas.microsoft.com/office/drawing/2014/main" id="{DA209C82-33B9-88C8-E53C-D5C2CDBB1B72}"/>
              </a:ext>
            </a:extLst>
          </p:cNvPr>
          <p:cNvSpPr>
            <a:spLocks noGrp="1"/>
          </p:cNvSpPr>
          <p:nvPr>
            <p:ph type="sldNum" sz="quarter" idx="12"/>
          </p:nvPr>
        </p:nvSpPr>
        <p:spPr>
          <a:xfrm>
            <a:off x="11288870" y="210312"/>
            <a:ext cx="546447" cy="411480"/>
          </a:xfrm>
        </p:spPr>
        <p:txBody>
          <a:bodyPr/>
          <a:lstStyle/>
          <a:p>
            <a:pPr rtl="0">
              <a:spcAft>
                <a:spcPts val="600"/>
              </a:spcAft>
            </a:pPr>
            <a:fld id="{753D0FD4-819D-4187-8797-C35567B41C78}" type="slidenum">
              <a:rPr lang="da-DK" noProof="0" smtClean="0"/>
              <a:pPr rtl="0">
                <a:spcAft>
                  <a:spcPts val="600"/>
                </a:spcAft>
              </a:pPr>
              <a:t>36</a:t>
            </a:fld>
            <a:endParaRPr lang="da-DK" noProof="0" dirty="0"/>
          </a:p>
        </p:txBody>
      </p:sp>
      <p:pic>
        <p:nvPicPr>
          <p:cNvPr id="8" name="Content Placeholder 7" descr="Jeg arbejder på et kvartpanel med en bærbar håndholdt polermaskine.">
            <a:extLst>
              <a:ext uri="{FF2B5EF4-FFF2-40B4-BE49-F238E27FC236}">
                <a16:creationId xmlns:a16="http://schemas.microsoft.com/office/drawing/2014/main" id="{ADFB1884-4AC9-4F2F-A3AF-AC19499F9B48}"/>
              </a:ext>
            </a:extLst>
          </p:cNvPr>
          <p:cNvPicPr>
            <a:picLocks noGrp="1" noChangeAspect="1"/>
          </p:cNvPicPr>
          <p:nvPr>
            <p:ph type="pic" sz="quarter" idx="13"/>
          </p:nvPr>
        </p:nvPicPr>
        <p:blipFill>
          <a:blip r:embed="rId3"/>
          <a:srcRect r="18829" b="-1"/>
          <a:stretch>
            <a:fillRect/>
          </a:stretch>
        </p:blipFill>
        <p:spPr>
          <a:xfrm>
            <a:off x="20" y="794335"/>
            <a:ext cx="4921897" cy="4047478"/>
          </a:xfrm>
          <a:noFill/>
        </p:spPr>
      </p:pic>
      <p:sp>
        <p:nvSpPr>
          <p:cNvPr id="7" name="Content Placeholder 6">
            <a:extLst>
              <a:ext uri="{FF2B5EF4-FFF2-40B4-BE49-F238E27FC236}">
                <a16:creationId xmlns:a16="http://schemas.microsoft.com/office/drawing/2014/main" id="{91D5C007-CCFD-55A2-1885-5F17A0C0538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8306" y="1307592"/>
            <a:ext cx="10755388" cy="5340096"/>
          </a:xfrm>
        </p:spPr>
        <p:txBody>
          <a:bodyPr>
            <a:noAutofit/>
          </a:bodyPr>
          <a:lstStyle/>
          <a:p>
            <a:pPr marL="0" indent="0">
              <a:spcBef>
                <a:spcPts val="2500"/>
              </a:spcBef>
              <a:buFont typeface="Arial" panose="020B0604020202020204" pitchFamily="34" charset="0"/>
              <a:buNone/>
            </a:pPr>
            <a:r>
              <a:rPr lang="da-DK" sz="2200" b="1" noProof="0" dirty="0"/>
              <a:t>Centrale læringsområder</a:t>
            </a:r>
          </a:p>
          <a:p>
            <a:pPr marL="0" lvl="1" indent="0">
              <a:buFont typeface="Arial" panose="020B0604020202020204" pitchFamily="34" charset="0"/>
              <a:buNone/>
            </a:pPr>
            <a:r>
              <a:rPr lang="da-DK" sz="2200" noProof="0" dirty="0"/>
              <a:t>Kurset fokuserede på sikkerhedsfrakobling, el- og hybridbilers opbygning samt miljømæssige aspekter ved teknologiudvikling.</a:t>
            </a:r>
          </a:p>
          <a:p>
            <a:pPr marL="0" indent="0">
              <a:spcBef>
                <a:spcPts val="2500"/>
              </a:spcBef>
              <a:buFont typeface="Arial" panose="020B0604020202020204" pitchFamily="34" charset="0"/>
              <a:buNone/>
            </a:pPr>
            <a:r>
              <a:rPr lang="da-DK" sz="2200" b="1" noProof="0" dirty="0"/>
              <a:t>Praktiske øvelser og evaluering</a:t>
            </a:r>
          </a:p>
          <a:p>
            <a:pPr marL="0" lvl="1" indent="0">
              <a:buFont typeface="Arial" panose="020B0604020202020204" pitchFamily="34" charset="0"/>
              <a:buNone/>
            </a:pPr>
            <a:r>
              <a:rPr lang="da-DK" sz="2200" noProof="0" dirty="0"/>
              <a:t>Eleverne gennemførte øvelser på flere bilmodeller og arbejdede med dokumentation og evaluering af deres processer.</a:t>
            </a:r>
          </a:p>
          <a:p>
            <a:pPr marL="0" indent="0">
              <a:spcBef>
                <a:spcPts val="2500"/>
              </a:spcBef>
              <a:buFont typeface="Arial" panose="020B0604020202020204" pitchFamily="34" charset="0"/>
              <a:buNone/>
            </a:pPr>
            <a:r>
              <a:rPr lang="da-DK" sz="2200" b="1" noProof="0" dirty="0"/>
              <a:t>Fremtidens teknologier og ansvar</a:t>
            </a:r>
          </a:p>
          <a:p>
            <a:pPr marL="0" lvl="1" indent="0">
              <a:buFont typeface="Arial" panose="020B0604020202020204" pitchFamily="34" charset="0"/>
              <a:buNone/>
            </a:pPr>
            <a:r>
              <a:rPr lang="da-DK" sz="2200" noProof="0" dirty="0"/>
              <a:t>Diskussioner om fremtidens teknologier understregede vigtigheden af sikkerhed, viden og ansvarlighed i branchen.</a:t>
            </a:r>
          </a:p>
          <a:p>
            <a:pPr marL="0" indent="0">
              <a:spcBef>
                <a:spcPts val="2500"/>
              </a:spcBef>
              <a:buFont typeface="Arial" panose="020B0604020202020204" pitchFamily="34" charset="0"/>
              <a:buNone/>
            </a:pPr>
            <a:r>
              <a:rPr lang="da-DK" sz="2200" b="1" noProof="0" dirty="0"/>
              <a:t>Læring om bæredygtighed</a:t>
            </a:r>
          </a:p>
          <a:p>
            <a:pPr marL="0" lvl="1" indent="0">
              <a:buFont typeface="Arial" panose="020B0604020202020204" pitchFamily="34" charset="0"/>
              <a:buNone/>
            </a:pPr>
            <a:r>
              <a:rPr lang="da-DK" sz="2200" noProof="0" dirty="0"/>
              <a:t>Elever opfordres til at holde sig opdateret om nye teknologier og bæredygtighedsinitiativer i bilindustrien.</a:t>
            </a:r>
          </a:p>
        </p:txBody>
      </p:sp>
      <p:sp>
        <p:nvSpPr>
          <p:cNvPr id="3" name="Footer Placeholder 2">
            <a:extLst>
              <a:ext uri="{FF2B5EF4-FFF2-40B4-BE49-F238E27FC236}">
                <a16:creationId xmlns:a16="http://schemas.microsoft.com/office/drawing/2014/main" id="{C73C5E81-0E81-F68C-1C62-462603347DCE}"/>
              </a:ext>
            </a:extLst>
          </p:cNvPr>
          <p:cNvSpPr>
            <a:spLocks noGrp="1"/>
          </p:cNvSpPr>
          <p:nvPr>
            <p:ph type="ftr" sz="quarter" idx="4294967295"/>
          </p:nvPr>
        </p:nvSpPr>
        <p:spPr/>
        <p:txBody>
          <a:bodyPr anchor="ctr">
            <a:normAutofit fontScale="25000" lnSpcReduction="20000"/>
          </a:bodyPr>
          <a:lstStyle/>
          <a:p>
            <a:pPr rtl="0">
              <a:lnSpc>
                <a:spcPct val="90000"/>
              </a:lnSpc>
              <a:spcAft>
                <a:spcPts val="600"/>
              </a:spcAft>
            </a:pPr>
            <a:r>
              <a:rPr lang="da-DK" sz="500" noProof="0" dirty="0"/>
              <a:t>Sidefodstekst</a:t>
            </a:r>
          </a:p>
        </p:txBody>
      </p:sp>
    </p:spTree>
    <p:extLst>
      <p:ext uri="{BB962C8B-B14F-4D97-AF65-F5344CB8AC3E}">
        <p14:creationId xmlns:p14="http://schemas.microsoft.com/office/powerpoint/2010/main" val="233614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7FD3A-91FC-4C64-4C2F-0BD14647CE58}"/>
              </a:ext>
            </a:extLst>
          </p:cNvPr>
          <p:cNvSpPr>
            <a:spLocks noGrp="1"/>
          </p:cNvSpPr>
          <p:nvPr>
            <p:ph type="title"/>
          </p:nvPr>
        </p:nvSpPr>
        <p:spPr/>
        <p:txBody>
          <a:bodyPr anchor="b">
            <a:normAutofit fontScale="90000"/>
          </a:bodyPr>
          <a:lstStyle/>
          <a:p>
            <a:r>
              <a:rPr lang="da-DK" noProof="0" dirty="0"/>
              <a:t>Quiz og refleksion</a:t>
            </a:r>
          </a:p>
        </p:txBody>
      </p:sp>
      <p:sp>
        <p:nvSpPr>
          <p:cNvPr id="4" name="Footer Placeholder 3">
            <a:extLst>
              <a:ext uri="{FF2B5EF4-FFF2-40B4-BE49-F238E27FC236}">
                <a16:creationId xmlns:a16="http://schemas.microsoft.com/office/drawing/2014/main" id="{7E4CB552-6B33-D092-99A8-02C9DF0AE512}"/>
              </a:ext>
            </a:extLst>
          </p:cNvPr>
          <p:cNvSpPr>
            <a:spLocks noGrp="1"/>
          </p:cNvSpPr>
          <p:nvPr>
            <p:ph type="ftr" sz="quarter" idx="11"/>
          </p:nvPr>
        </p:nvSpPr>
        <p:spPr/>
        <p:txBody>
          <a:bodyPr anchor="ctr">
            <a:normAutofit fontScale="25000" lnSpcReduction="20000"/>
          </a:bodyPr>
          <a:lstStyle/>
          <a:p>
            <a:pPr rtl="0">
              <a:spcAft>
                <a:spcPts val="600"/>
              </a:spcAft>
            </a:pPr>
            <a:r>
              <a:rPr lang="da-DK" noProof="0" dirty="0"/>
              <a:t>Sidefodstekst</a:t>
            </a:r>
          </a:p>
        </p:txBody>
      </p:sp>
      <p:graphicFrame>
        <p:nvGraphicFramePr>
          <p:cNvPr id="8" name="Content Placeholder 7">
            <a:extLst>
              <a:ext uri="{FF2B5EF4-FFF2-40B4-BE49-F238E27FC236}">
                <a16:creationId xmlns:a16="http://schemas.microsoft.com/office/drawing/2014/main" id="{4E639A2E-8684-4FBA-85ED-EA960D89D3A8}"/>
              </a:ext>
            </a:extLst>
          </p:cNvPr>
          <p:cNvGraphicFramePr>
            <a:graphicFrameLocks noGrp="1"/>
          </p:cNvGraphicFramePr>
          <p:nvPr>
            <p:ph idx="1"/>
            <p:extLst>
              <p:ext uri="{D42A27DB-BD31-4B8C-83A1-F6EECF244321}">
                <p14:modId xmlns:p14="http://schemas.microsoft.com/office/powerpoint/2010/main" val="3532301547"/>
              </p:ext>
            </p:extLst>
          </p:nvPr>
        </p:nvGraphicFramePr>
        <p:xfrm>
          <a:off x="665137" y="2209800"/>
          <a:ext cx="10763182" cy="3118596"/>
        </p:xfrm>
        <a:graphic>
          <a:graphicData uri="http://schemas.openxmlformats.org/drawingml/2006/table">
            <a:tbl>
              <a:tblPr firstRow="1" bandRow="1">
                <a:noFill/>
                <a:tableStyleId>{5C22544A-7EE6-4342-B048-85BDC9FD1C3A}</a:tableStyleId>
              </a:tblPr>
              <a:tblGrid>
                <a:gridCol w="6766842">
                  <a:extLst>
                    <a:ext uri="{9D8B030D-6E8A-4147-A177-3AD203B41FA5}">
                      <a16:colId xmlns:a16="http://schemas.microsoft.com/office/drawing/2014/main" val="2938172407"/>
                    </a:ext>
                  </a:extLst>
                </a:gridCol>
                <a:gridCol w="3996340">
                  <a:extLst>
                    <a:ext uri="{9D8B030D-6E8A-4147-A177-3AD203B41FA5}">
                      <a16:colId xmlns:a16="http://schemas.microsoft.com/office/drawing/2014/main" val="3172391546"/>
                    </a:ext>
                  </a:extLst>
                </a:gridCol>
              </a:tblGrid>
              <a:tr h="496348">
                <a:tc>
                  <a:txBody>
                    <a:bodyPr/>
                    <a:lstStyle/>
                    <a:p>
                      <a:pPr>
                        <a:buNone/>
                      </a:pPr>
                      <a:r>
                        <a:rPr lang="da-DK" sz="1800" b="1" cap="all" spc="150" noProof="0" dirty="0">
                          <a:solidFill>
                            <a:schemeClr val="tx1"/>
                          </a:solidFill>
                        </a:rPr>
                        <a:t>Spørgsmål</a:t>
                      </a:r>
                    </a:p>
                  </a:txBody>
                  <a:tcPr marL="122723" marR="122723" marT="122723" marB="122723"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da-DK" sz="1800" b="1" cap="all" spc="150" noProof="0" dirty="0">
                          <a:solidFill>
                            <a:schemeClr val="tx1"/>
                          </a:solidFill>
                        </a:rPr>
                        <a:t>Emne</a:t>
                      </a:r>
                    </a:p>
                  </a:txBody>
                  <a:tcPr marL="122723" marR="122723" marT="122723" marB="122723" anchor="ctr">
                    <a:lnL w="12700" cmpd="sng">
                      <a:noFill/>
                    </a:lnL>
                    <a:lnR w="12700" cmpd="sng">
                      <a:noFill/>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847073975"/>
                  </a:ext>
                </a:extLst>
              </a:tr>
              <a:tr h="455440">
                <a:tc>
                  <a:txBody>
                    <a:bodyPr/>
                    <a:lstStyle/>
                    <a:p>
                      <a:pPr>
                        <a:buNone/>
                      </a:pPr>
                      <a:r>
                        <a:rPr lang="da-DK" sz="1800" b="1" cap="none" spc="0" noProof="0" dirty="0">
                          <a:solidFill>
                            <a:schemeClr val="tx1"/>
                          </a:solidFill>
                        </a:rPr>
                        <a:t>Hvad er den typiske spænding i et elbilbatteri?</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da-DK" sz="1800" cap="none" spc="0" noProof="0" dirty="0">
                          <a:solidFill>
                            <a:schemeClr val="tx1"/>
                          </a:solidFill>
                        </a:rPr>
                        <a:t>Sikkerhed og teknologi</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999884853"/>
                  </a:ext>
                </a:extLst>
              </a:tr>
              <a:tr h="455440">
                <a:tc>
                  <a:txBody>
                    <a:bodyPr/>
                    <a:lstStyle/>
                    <a:p>
                      <a:pPr>
                        <a:buNone/>
                      </a:pPr>
                      <a:r>
                        <a:rPr lang="da-DK" sz="1800" b="1" cap="none" spc="0" noProof="0" dirty="0">
                          <a:solidFill>
                            <a:schemeClr val="tx1"/>
                          </a:solidFill>
                        </a:rPr>
                        <a:t>Hvorfor skal man bruge isolerende handsker?</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da-DK" sz="1800" cap="none" spc="0" noProof="0" dirty="0">
                          <a:solidFill>
                            <a:schemeClr val="tx1"/>
                          </a:solidFill>
                        </a:rPr>
                        <a:t>Sikkerhedsprocedurer</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842938730"/>
                  </a:ext>
                </a:extLst>
              </a:tr>
              <a:tr h="455440">
                <a:tc>
                  <a:txBody>
                    <a:bodyPr/>
                    <a:lstStyle/>
                    <a:p>
                      <a:pPr>
                        <a:buNone/>
                      </a:pPr>
                      <a:r>
                        <a:rPr lang="da-DK" sz="1800" b="1" cap="none" spc="0" noProof="0" dirty="0">
                          <a:solidFill>
                            <a:schemeClr val="tx1"/>
                          </a:solidFill>
                        </a:rPr>
                        <a:t>Nævn én miljømæssig fordel ved elbiler</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da-DK" sz="1800" cap="none" spc="0" noProof="0" dirty="0">
                          <a:solidFill>
                            <a:schemeClr val="tx1"/>
                          </a:solidFill>
                        </a:rPr>
                        <a:t>Miljøaspekter</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128657952"/>
                  </a:ext>
                </a:extLst>
              </a:tr>
              <a:tr h="455440">
                <a:tc>
                  <a:txBody>
                    <a:bodyPr/>
                    <a:lstStyle/>
                    <a:p>
                      <a:pPr>
                        <a:buNone/>
                      </a:pPr>
                      <a:r>
                        <a:rPr lang="da-DK" sz="1800" b="1" cap="none" spc="0" noProof="0" dirty="0">
                          <a:solidFill>
                            <a:schemeClr val="tx1"/>
                          </a:solidFill>
                        </a:rPr>
                        <a:t>Hvad er formålet med </a:t>
                      </a:r>
                      <a:r>
                        <a:rPr lang="da-DK" sz="1800" b="1" cap="none" spc="0" noProof="0" dirty="0" err="1">
                          <a:solidFill>
                            <a:schemeClr val="tx1"/>
                          </a:solidFill>
                        </a:rPr>
                        <a:t>serviceplug</a:t>
                      </a:r>
                      <a:r>
                        <a:rPr lang="da-DK" sz="1800" b="1" cap="none" spc="0" noProof="0" dirty="0">
                          <a:solidFill>
                            <a:schemeClr val="tx1"/>
                          </a:solidFill>
                        </a:rPr>
                        <a:t>?</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da-DK" sz="1800" cap="none" spc="0" noProof="0" dirty="0">
                          <a:solidFill>
                            <a:schemeClr val="tx1"/>
                          </a:solidFill>
                        </a:rPr>
                        <a:t>Højspændingssystem</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876781719"/>
                  </a:ext>
                </a:extLst>
              </a:tr>
              <a:tr h="455440">
                <a:tc>
                  <a:txBody>
                    <a:bodyPr/>
                    <a:lstStyle/>
                    <a:p>
                      <a:pPr>
                        <a:buNone/>
                      </a:pPr>
                      <a:r>
                        <a:rPr lang="da-DK" sz="1800" b="1" cap="none" spc="0" noProof="0" dirty="0">
                          <a:solidFill>
                            <a:schemeClr val="tx1"/>
                          </a:solidFill>
                        </a:rPr>
                        <a:t>Hvorfor er dokumentation vigtig?</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da-DK" sz="1800" cap="none" spc="0" noProof="0" dirty="0">
                          <a:solidFill>
                            <a:schemeClr val="tx1"/>
                          </a:solidFill>
                        </a:rPr>
                        <a:t>Arbejdsmiljø og kvalitet</a:t>
                      </a:r>
                    </a:p>
                  </a:txBody>
                  <a:tcPr marL="122723" marR="122723" marT="122723" marB="122723"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2772303295"/>
                  </a:ext>
                </a:extLst>
              </a:tr>
            </a:tbl>
          </a:graphicData>
        </a:graphic>
      </p:graphicFrame>
      <p:sp>
        <p:nvSpPr>
          <p:cNvPr id="5" name="Date Placeholder 4">
            <a:extLst>
              <a:ext uri="{FF2B5EF4-FFF2-40B4-BE49-F238E27FC236}">
                <a16:creationId xmlns:a16="http://schemas.microsoft.com/office/drawing/2014/main" id="{505D642C-F463-ED70-6D53-FBE12CFD0628}"/>
              </a:ext>
            </a:extLst>
          </p:cNvPr>
          <p:cNvSpPr>
            <a:spLocks noGrp="1"/>
          </p:cNvSpPr>
          <p:nvPr>
            <p:ph type="dt" sz="half" idx="10"/>
          </p:nvPr>
        </p:nvSpPr>
        <p:spPr/>
        <p:txBody>
          <a:bodyPr anchor="ctr">
            <a:normAutofit fontScale="25000" lnSpcReduction="20000"/>
          </a:bodyPr>
          <a:lstStyle/>
          <a:p>
            <a:pPr rtl="0">
              <a:spcAft>
                <a:spcPts val="600"/>
              </a:spcAft>
            </a:pPr>
            <a:r>
              <a:rPr lang="da-DK" noProof="0" dirty="0"/>
              <a:t>04/08/2025</a:t>
            </a:r>
          </a:p>
        </p:txBody>
      </p:sp>
      <p:sp>
        <p:nvSpPr>
          <p:cNvPr id="6" name="Slide Number Placeholder 5">
            <a:extLst>
              <a:ext uri="{FF2B5EF4-FFF2-40B4-BE49-F238E27FC236}">
                <a16:creationId xmlns:a16="http://schemas.microsoft.com/office/drawing/2014/main" id="{39B813BB-47B7-A22D-5F09-245934FA8675}"/>
              </a:ext>
            </a:extLst>
          </p:cNvPr>
          <p:cNvSpPr>
            <a:spLocks noGrp="1"/>
          </p:cNvSpPr>
          <p:nvPr>
            <p:ph type="sldNum" sz="quarter" idx="12"/>
          </p:nvPr>
        </p:nvSpPr>
        <p:spPr/>
        <p:txBody>
          <a:bodyPr anchor="ctr">
            <a:normAutofit fontScale="25000" lnSpcReduction="20000"/>
          </a:bodyPr>
          <a:lstStyle/>
          <a:p>
            <a:pPr rtl="0">
              <a:spcAft>
                <a:spcPts val="600"/>
              </a:spcAft>
            </a:pPr>
            <a:fld id="{753D0FD4-819D-4187-8797-C35567B41C78}" type="slidenum">
              <a:rPr lang="da-DK" noProof="0" smtClean="0"/>
              <a:pPr rtl="0">
                <a:spcAft>
                  <a:spcPts val="600"/>
                </a:spcAft>
              </a:pPr>
              <a:t>37</a:t>
            </a:fld>
            <a:endParaRPr lang="da-DK" noProof="0" dirty="0"/>
          </a:p>
        </p:txBody>
      </p:sp>
    </p:spTree>
    <p:extLst>
      <p:ext uri="{BB962C8B-B14F-4D97-AF65-F5344CB8AC3E}">
        <p14:creationId xmlns:p14="http://schemas.microsoft.com/office/powerpoint/2010/main" val="2256259693"/>
      </p:ext>
    </p:extLst>
  </p:cSld>
  <p:clrMapOvr>
    <a:masterClrMapping/>
  </p:clrMapOvr>
  <p:transition>
    <p:fade/>
  </p:transition>
</p:sld>
</file>

<file path=ppt/theme/theme1.xml><?xml version="1.0" encoding="utf-8"?>
<a:theme xmlns:a="http://schemas.openxmlformats.org/drawingml/2006/main" name="EUCSyd_PowerPoint_2025 (1)">
  <a:themeElements>
    <a:clrScheme name="EUC Syd farver">
      <a:dk1>
        <a:sysClr val="windowText" lastClr="000000"/>
      </a:dk1>
      <a:lt1>
        <a:sysClr val="window" lastClr="FFFFFF"/>
      </a:lt1>
      <a:dk2>
        <a:srgbClr val="44546A"/>
      </a:dk2>
      <a:lt2>
        <a:srgbClr val="E7E6E6"/>
      </a:lt2>
      <a:accent1>
        <a:srgbClr val="0734EE"/>
      </a:accent1>
      <a:accent2>
        <a:srgbClr val="134B9A"/>
      </a:accent2>
      <a:accent3>
        <a:srgbClr val="F1F3C2"/>
      </a:accent3>
      <a:accent4>
        <a:srgbClr val="F4F2F6"/>
      </a:accent4>
      <a:accent5>
        <a:srgbClr val="FFFFFF"/>
      </a:accent5>
      <a:accent6>
        <a:srgbClr val="000000"/>
      </a:accent6>
      <a:hlink>
        <a:srgbClr val="0734EE"/>
      </a:hlink>
      <a:folHlink>
        <a:srgbClr val="134B9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dd47a9-bcb7-4e75-bebd-7eb8829d2d8a" xsi:nil="true"/>
    <lcf76f155ced4ddcb4097134ff3c332f xmlns="cd289c43-837e-45f8-8801-adb84d2225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8954998-E777-4A18-A717-FDE61785E21A}"/>
</file>

<file path=customXml/itemProps2.xml><?xml version="1.0" encoding="utf-8"?>
<ds:datastoreItem xmlns:ds="http://schemas.openxmlformats.org/officeDocument/2006/customXml" ds:itemID="{83E87D78-9CEC-4EE9-94B9-0F2EEEB8A065}">
  <ds:schemaRefs>
    <ds:schemaRef ds:uri="http://schemas.microsoft.com/sharepoint/v3/contenttype/forms"/>
  </ds:schemaRefs>
</ds:datastoreItem>
</file>

<file path=customXml/itemProps3.xml><?xml version="1.0" encoding="utf-8"?>
<ds:datastoreItem xmlns:ds="http://schemas.openxmlformats.org/officeDocument/2006/customXml" ds:itemID="{9846201E-DF07-4095-9F76-DD2E789400A7}">
  <ds:schemaRefs>
    <ds:schemaRef ds:uri="http://schemas.microsoft.com/office/2006/metadata/properties"/>
    <ds:schemaRef ds:uri="http://schemas.microsoft.com/office/infopath/2007/PartnerControls"/>
    <ds:schemaRef ds:uri="http://schemas.microsoft.com/sharepoint/v3"/>
    <ds:schemaRef ds:uri="230e9df3-be65-4c73-a93b-d1236ebd677e"/>
    <ds:schemaRef ds:uri="9e626b82-2e62-4b56-b4f0-2eb243f478f4"/>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252</TotalTime>
  <Words>2687</Words>
  <Application>Microsoft Office PowerPoint</Application>
  <PresentationFormat>Widescreen</PresentationFormat>
  <Paragraphs>269</Paragraphs>
  <Slides>37</Slides>
  <Notes>19</Notes>
  <HiddenSlides>0</HiddenSlides>
  <MMClips>1</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37</vt:i4>
      </vt:variant>
    </vt:vector>
  </HeadingPairs>
  <TitlesOfParts>
    <vt:vector size="46" baseType="lpstr">
      <vt:lpstr>-apple-system</vt:lpstr>
      <vt:lpstr>Arial</vt:lpstr>
      <vt:lpstr>Calibri</vt:lpstr>
      <vt:lpstr>Google Sans</vt:lpstr>
      <vt:lpstr>NoticiaText-Regular</vt:lpstr>
      <vt:lpstr>Segoe Sans</vt:lpstr>
      <vt:lpstr>Segoe UI</vt:lpstr>
      <vt:lpstr>Segoe UI Black</vt:lpstr>
      <vt:lpstr>EUCSyd_PowerPoint_2025 (1)</vt:lpstr>
      <vt:lpstr>PowerPoint-præsentation</vt:lpstr>
      <vt:lpstr>Introduktion og Læringsmål</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Lovgivning</vt:lpstr>
      <vt:lpstr>PowerPoint-præsentation</vt:lpstr>
      <vt:lpstr>PowerPoint-præsentation</vt:lpstr>
      <vt:lpstr>PowerPoint-præsentation</vt:lpstr>
      <vt:lpstr>PowerPoint-præsentation</vt:lpstr>
      <vt:lpstr>Personlige værnemidler</vt:lpstr>
      <vt:lpstr>PowerPoint-præsentation</vt:lpstr>
      <vt:lpstr>PowerPoint-præsentation</vt:lpstr>
      <vt:lpstr>PowerPoint-præsentation</vt:lpstr>
      <vt:lpstr>PowerPoint-præsentation</vt:lpstr>
      <vt:lpstr>PowerPoint-præsentation</vt:lpstr>
      <vt:lpstr>Værktøj og udstyr</vt:lpstr>
      <vt:lpstr>Procedurer</vt:lpstr>
      <vt:lpstr>PowerPoint-præsentation</vt:lpstr>
      <vt:lpstr>PowerPoint-præsentation</vt:lpstr>
      <vt:lpstr>PowerPoint-præsentation</vt:lpstr>
      <vt:lpstr>Natur og miljømæssige konsekvenser</vt:lpstr>
      <vt:lpstr>PowerPoint-præsentation</vt:lpstr>
      <vt:lpstr>Diskutere </vt:lpstr>
      <vt:lpstr>PowerPoint-præsentation</vt:lpstr>
      <vt:lpstr>Opsummering af læringsmål</vt:lpstr>
      <vt:lpstr>Quiz og refleksion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Niyna Spellman</dc:creator>
  <cp:lastModifiedBy>Kenneth Andersen</cp:lastModifiedBy>
  <cp:revision>6</cp:revision>
  <dcterms:created xsi:type="dcterms:W3CDTF">2025-08-04T19:41:08Z</dcterms:created>
  <dcterms:modified xsi:type="dcterms:W3CDTF">2026-04-19T12:48:56Z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y fmtid="{D5CDD505-2E9C-101B-9397-08002B2CF9AE}" pid="3" name="MediaServiceImageTags">
    <vt:lpwstr/>
  </property>
</Properties>
</file>