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60" r:id="rId5"/>
    <p:sldId id="256" r:id="rId6"/>
    <p:sldId id="262" r:id="rId7"/>
    <p:sldId id="266" r:id="rId8"/>
    <p:sldId id="267" r:id="rId9"/>
    <p:sldId id="263" r:id="rId10"/>
    <p:sldId id="271" r:id="rId11"/>
    <p:sldId id="264" r:id="rId12"/>
    <p:sldId id="272" r:id="rId13"/>
    <p:sldId id="257" r:id="rId14"/>
    <p:sldId id="258" r:id="rId15"/>
    <p:sldId id="259" r:id="rId16"/>
    <p:sldId id="275" r:id="rId17"/>
    <p:sldId id="273" r:id="rId18"/>
    <p:sldId id="274" r:id="rId1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9BC781-D663-AF01-018C-C2E9C3022C3A}" v="17" dt="2025-08-07T10:17:13.4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n Lunding" userId="S::elu_eucsyd.dk#ext#@tietgen365.onmicrosoft.com::6aaaa915-0aa9-403d-af09-573493629e2c" providerId="AD" clId="Web-{A29BC781-D663-AF01-018C-C2E9C3022C3A}"/>
    <pc:docChg chg="modSld">
      <pc:chgData name="Elin Lunding" userId="S::elu_eucsyd.dk#ext#@tietgen365.onmicrosoft.com::6aaaa915-0aa9-403d-af09-573493629e2c" providerId="AD" clId="Web-{A29BC781-D663-AF01-018C-C2E9C3022C3A}" dt="2025-08-07T10:17:13.488" v="16" actId="1076"/>
      <pc:docMkLst>
        <pc:docMk/>
      </pc:docMkLst>
      <pc:sldChg chg="addSp modSp">
        <pc:chgData name="Elin Lunding" userId="S::elu_eucsyd.dk#ext#@tietgen365.onmicrosoft.com::6aaaa915-0aa9-403d-af09-573493629e2c" providerId="AD" clId="Web-{A29BC781-D663-AF01-018C-C2E9C3022C3A}" dt="2025-08-07T10:17:13.488" v="16" actId="1076"/>
        <pc:sldMkLst>
          <pc:docMk/>
          <pc:sldMk cId="0" sldId="260"/>
        </pc:sldMkLst>
        <pc:picChg chg="add mod">
          <ac:chgData name="Elin Lunding" userId="S::elu_eucsyd.dk#ext#@tietgen365.onmicrosoft.com::6aaaa915-0aa9-403d-af09-573493629e2c" providerId="AD" clId="Web-{A29BC781-D663-AF01-018C-C2E9C3022C3A}" dt="2025-08-07T10:17:13.488" v="16" actId="1076"/>
          <ac:picMkLst>
            <pc:docMk/>
            <pc:sldMk cId="0" sldId="260"/>
            <ac:picMk id="3" creationId="{3B221113-8FFE-0072-A767-8104A33B2D58}"/>
          </ac:picMkLst>
        </pc:picChg>
        <pc:picChg chg="add mod">
          <ac:chgData name="Elin Lunding" userId="S::elu_eucsyd.dk#ext#@tietgen365.onmicrosoft.com::6aaaa915-0aa9-403d-af09-573493629e2c" providerId="AD" clId="Web-{A29BC781-D663-AF01-018C-C2E9C3022C3A}" dt="2025-08-07T10:16:59.144" v="15" actId="1076"/>
          <ac:picMkLst>
            <pc:docMk/>
            <pc:sldMk cId="0" sldId="260"/>
            <ac:picMk id="5" creationId="{F0AFCE10-BB3B-049E-7553-FC0F242F1A30}"/>
          </ac:picMkLst>
        </pc:picChg>
        <pc:picChg chg="add mod">
          <ac:chgData name="Elin Lunding" userId="S::elu_eucsyd.dk#ext#@tietgen365.onmicrosoft.com::6aaaa915-0aa9-403d-af09-573493629e2c" providerId="AD" clId="Web-{A29BC781-D663-AF01-018C-C2E9C3022C3A}" dt="2025-08-07T10:16:33.457" v="14" actId="1076"/>
          <ac:picMkLst>
            <pc:docMk/>
            <pc:sldMk cId="0" sldId="260"/>
            <ac:picMk id="6" creationId="{E75689D8-03C4-91BE-F627-429E18A7EF81}"/>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hyperlink" Target="https://www.youtube.com/shorts/IgINWI6dSY4?feature=share" TargetMode="External"/><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hyperlink" Target="https://www.youtube.com/watch?v=_XcFVl6mjWI" TargetMode="External"/><Relationship Id="rId1" Type="http://schemas.openxmlformats.org/officeDocument/2006/relationships/hyperlink" Target="https://www.youtube.com/watch?v=TgDRAqiMP5Q" TargetMode="Externa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hyperlink" Target="https://www.youtube.com/watch?v=Edg5vvOAhe4" TargetMode="External"/><Relationship Id="rId9" Type="http://schemas.openxmlformats.org/officeDocument/2006/relationships/image" Target="../media/image17.png"/></Relationships>
</file>

<file path=ppt/diagrams/_rels/data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hyperlink" Target="https://www.youtube.com/watch?v=Rb7nxUS8U7M" TargetMode="External"/><Relationship Id="rId7" Type="http://schemas.openxmlformats.org/officeDocument/2006/relationships/image" Target="../media/image28.svg"/><Relationship Id="rId2" Type="http://schemas.openxmlformats.org/officeDocument/2006/relationships/hyperlink" Target="https://www.youtube.com/watch?v=9tastDSYfsM" TargetMode="External"/><Relationship Id="rId1" Type="http://schemas.openxmlformats.org/officeDocument/2006/relationships/hyperlink" Target="https://www.youtube.com/watch?v=1ndtiUx7paY" TargetMode="Externa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 Id="rId9"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hyperlink" Target="https://www.youtube.com/watch?v=TgDRAqiMP5Q" TargetMode="External"/><Relationship Id="rId7" Type="http://schemas.openxmlformats.org/officeDocument/2006/relationships/image" Target="../media/image17.png"/><Relationship Id="rId12" Type="http://schemas.openxmlformats.org/officeDocument/2006/relationships/hyperlink" Target="https://www.youtube.com/watch?v=Edg5vvOAhe4" TargetMode="External"/><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hyperlink" Target="https://www.youtube.com/watch?v=_XcFVl6mjWI" TargetMode="External"/><Relationship Id="rId11" Type="http://schemas.openxmlformats.org/officeDocument/2006/relationships/image" Target="../media/image20.svg"/><Relationship Id="rId5" Type="http://schemas.openxmlformats.org/officeDocument/2006/relationships/image" Target="../media/image16.svg"/><Relationship Id="rId10" Type="http://schemas.openxmlformats.org/officeDocument/2006/relationships/image" Target="../media/image19.png"/><Relationship Id="rId4" Type="http://schemas.openxmlformats.org/officeDocument/2006/relationships/image" Target="../media/image15.png"/><Relationship Id="rId9" Type="http://schemas.openxmlformats.org/officeDocument/2006/relationships/hyperlink" Target="https://www.youtube.com/shorts/IgINWI6dSY4?feature=share" TargetMode="External"/></Relationships>
</file>

<file path=ppt/diagrams/_rels/drawing2.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hyperlink" Target="https://www.youtube.com/watch?v=1ndtiUx7paY" TargetMode="External"/><Relationship Id="rId7" Type="http://schemas.openxmlformats.org/officeDocument/2006/relationships/image" Target="../media/image29.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hyperlink" Target="https://www.youtube.com/watch?v=9tastDSYfsM" TargetMode="External"/><Relationship Id="rId5" Type="http://schemas.openxmlformats.org/officeDocument/2006/relationships/image" Target="../media/image28.svg"/><Relationship Id="rId4" Type="http://schemas.openxmlformats.org/officeDocument/2006/relationships/image" Target="../media/image27.png"/><Relationship Id="rId9" Type="http://schemas.openxmlformats.org/officeDocument/2006/relationships/hyperlink" Target="https://www.youtube.com/watch?v=Rb7nxUS8U7M" TargetMode="External"/></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542726-15B9-426E-AA8C-A39224A7F7A4}"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FBFA29E-82EC-42BD-9CC2-D77E9394A320}">
      <dgm:prSet/>
      <dgm:spPr/>
      <dgm:t>
        <a:bodyPr/>
        <a:lstStyle/>
        <a:p>
          <a:pPr>
            <a:defRPr cap="all"/>
          </a:pPr>
          <a:r>
            <a:rPr lang="da-DK">
              <a:hlinkClick xmlns:r="http://schemas.openxmlformats.org/officeDocument/2006/relationships" r:id="rId1"/>
            </a:rPr>
            <a:t>The Innovation Cycle</a:t>
          </a:r>
          <a:endParaRPr lang="en-US"/>
        </a:p>
      </dgm:t>
    </dgm:pt>
    <dgm:pt modelId="{8CC9F306-E442-4226-86EB-15A9869ED035}" type="parTrans" cxnId="{B0847579-0A39-49AD-83FB-6E7E357D66B7}">
      <dgm:prSet/>
      <dgm:spPr/>
      <dgm:t>
        <a:bodyPr/>
        <a:lstStyle/>
        <a:p>
          <a:endParaRPr lang="en-US"/>
        </a:p>
      </dgm:t>
    </dgm:pt>
    <dgm:pt modelId="{24DF6322-4A46-4D84-8132-6A20B9E9FA35}" type="sibTrans" cxnId="{B0847579-0A39-49AD-83FB-6E7E357D66B7}">
      <dgm:prSet/>
      <dgm:spPr/>
      <dgm:t>
        <a:bodyPr/>
        <a:lstStyle/>
        <a:p>
          <a:endParaRPr lang="en-US"/>
        </a:p>
      </dgm:t>
    </dgm:pt>
    <dgm:pt modelId="{CFD235F5-8DF0-4C13-AC73-DBC232065ACB}">
      <dgm:prSet/>
      <dgm:spPr/>
      <dgm:t>
        <a:bodyPr/>
        <a:lstStyle/>
        <a:p>
          <a:pPr>
            <a:defRPr cap="all"/>
          </a:pPr>
          <a:r>
            <a:rPr lang="da-DK">
              <a:hlinkClick xmlns:r="http://schemas.openxmlformats.org/officeDocument/2006/relationships" r:id="rId2"/>
            </a:rPr>
            <a:t>What is innovation</a:t>
          </a:r>
          <a:endParaRPr lang="en-US"/>
        </a:p>
      </dgm:t>
    </dgm:pt>
    <dgm:pt modelId="{ADEFBC09-9FBB-44CF-B2F6-E33A4EF5F5F9}" type="parTrans" cxnId="{E35DD661-E493-4369-A85F-402554E90D84}">
      <dgm:prSet/>
      <dgm:spPr/>
      <dgm:t>
        <a:bodyPr/>
        <a:lstStyle/>
        <a:p>
          <a:endParaRPr lang="en-US"/>
        </a:p>
      </dgm:t>
    </dgm:pt>
    <dgm:pt modelId="{423F66C7-4688-432E-8D29-6C7BF19EABBF}" type="sibTrans" cxnId="{E35DD661-E493-4369-A85F-402554E90D84}">
      <dgm:prSet/>
      <dgm:spPr/>
      <dgm:t>
        <a:bodyPr/>
        <a:lstStyle/>
        <a:p>
          <a:endParaRPr lang="en-US"/>
        </a:p>
      </dgm:t>
    </dgm:pt>
    <dgm:pt modelId="{402E594B-49E7-4166-A8FA-3CE9E32E0B64}">
      <dgm:prSet/>
      <dgm:spPr/>
      <dgm:t>
        <a:bodyPr/>
        <a:lstStyle/>
        <a:p>
          <a:pPr>
            <a:defRPr cap="all"/>
          </a:pPr>
          <a:r>
            <a:rPr lang="da-DK">
              <a:hlinkClick xmlns:r="http://schemas.openxmlformats.org/officeDocument/2006/relationships" r:id="rId3"/>
            </a:rPr>
            <a:t>pommes frites game</a:t>
          </a:r>
          <a:endParaRPr lang="en-US"/>
        </a:p>
      </dgm:t>
    </dgm:pt>
    <dgm:pt modelId="{79AF8785-82C5-42CA-A685-589EB65BD712}" type="parTrans" cxnId="{635BC5D8-F2A2-4941-8B12-67057EB000B1}">
      <dgm:prSet/>
      <dgm:spPr/>
      <dgm:t>
        <a:bodyPr/>
        <a:lstStyle/>
        <a:p>
          <a:endParaRPr lang="en-US"/>
        </a:p>
      </dgm:t>
    </dgm:pt>
    <dgm:pt modelId="{0AE2A327-20D6-40C9-B299-C65A345CF93A}" type="sibTrans" cxnId="{635BC5D8-F2A2-4941-8B12-67057EB000B1}">
      <dgm:prSet/>
      <dgm:spPr/>
      <dgm:t>
        <a:bodyPr/>
        <a:lstStyle/>
        <a:p>
          <a:endParaRPr lang="en-US"/>
        </a:p>
      </dgm:t>
    </dgm:pt>
    <dgm:pt modelId="{6440D196-9A0A-4F10-955F-F6C68F5EFD12}">
      <dgm:prSet/>
      <dgm:spPr/>
      <dgm:t>
        <a:bodyPr/>
        <a:lstStyle/>
        <a:p>
          <a:pPr>
            <a:defRPr cap="all"/>
          </a:pPr>
          <a:r>
            <a:rPr lang="da-DK">
              <a:hlinkClick xmlns:r="http://schemas.openxmlformats.org/officeDocument/2006/relationships" r:id="rId4"/>
            </a:rPr>
            <a:t>Hvad med innovation (youtube.com)</a:t>
          </a:r>
          <a:endParaRPr lang="en-US"/>
        </a:p>
      </dgm:t>
    </dgm:pt>
    <dgm:pt modelId="{E1436101-8CC1-4204-BEE5-30A2F6174009}" type="parTrans" cxnId="{995A7BDF-CF65-4A6B-97BA-BE9BB9580FCB}">
      <dgm:prSet/>
      <dgm:spPr/>
      <dgm:t>
        <a:bodyPr/>
        <a:lstStyle/>
        <a:p>
          <a:endParaRPr lang="en-US"/>
        </a:p>
      </dgm:t>
    </dgm:pt>
    <dgm:pt modelId="{4BE40EED-CCC8-42AE-97C7-8421B87D44F3}" type="sibTrans" cxnId="{995A7BDF-CF65-4A6B-97BA-BE9BB9580FCB}">
      <dgm:prSet/>
      <dgm:spPr/>
      <dgm:t>
        <a:bodyPr/>
        <a:lstStyle/>
        <a:p>
          <a:endParaRPr lang="en-US"/>
        </a:p>
      </dgm:t>
    </dgm:pt>
    <dgm:pt modelId="{DC5BE3F7-4CD5-49C1-A2FD-5FF8D96946A6}" type="pres">
      <dgm:prSet presAssocID="{28542726-15B9-426E-AA8C-A39224A7F7A4}" presName="root" presStyleCnt="0">
        <dgm:presLayoutVars>
          <dgm:dir/>
          <dgm:resizeHandles val="exact"/>
        </dgm:presLayoutVars>
      </dgm:prSet>
      <dgm:spPr/>
    </dgm:pt>
    <dgm:pt modelId="{78AA406C-77C2-4E36-9E67-EF41E3160CDC}" type="pres">
      <dgm:prSet presAssocID="{DFBFA29E-82EC-42BD-9CC2-D77E9394A320}" presName="compNode" presStyleCnt="0"/>
      <dgm:spPr/>
    </dgm:pt>
    <dgm:pt modelId="{53A1743C-D58A-4242-9CAA-12110B710591}" type="pres">
      <dgm:prSet presAssocID="{DFBFA29E-82EC-42BD-9CC2-D77E9394A320}" presName="iconBgRect" presStyleLbl="bgShp" presStyleIdx="0" presStyleCnt="4"/>
      <dgm:spPr/>
    </dgm:pt>
    <dgm:pt modelId="{0FE903A9-8944-4A57-A375-E36ABAAD7EEF}" type="pres">
      <dgm:prSet presAssocID="{DFBFA29E-82EC-42BD-9CC2-D77E9394A320}" presName="iconRect" presStyleLbl="node1" presStyleIdx="0"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lpære"/>
        </a:ext>
      </dgm:extLst>
    </dgm:pt>
    <dgm:pt modelId="{86CD5891-AD41-4AA9-98F1-8BFD6482D0EC}" type="pres">
      <dgm:prSet presAssocID="{DFBFA29E-82EC-42BD-9CC2-D77E9394A320}" presName="spaceRect" presStyleCnt="0"/>
      <dgm:spPr/>
    </dgm:pt>
    <dgm:pt modelId="{2A979AB7-BB95-49F2-AF55-3A37B25CA48B}" type="pres">
      <dgm:prSet presAssocID="{DFBFA29E-82EC-42BD-9CC2-D77E9394A320}" presName="textRect" presStyleLbl="revTx" presStyleIdx="0" presStyleCnt="4">
        <dgm:presLayoutVars>
          <dgm:chMax val="1"/>
          <dgm:chPref val="1"/>
        </dgm:presLayoutVars>
      </dgm:prSet>
      <dgm:spPr/>
    </dgm:pt>
    <dgm:pt modelId="{206EF7D5-44DD-406F-BF92-522D65421ADF}" type="pres">
      <dgm:prSet presAssocID="{24DF6322-4A46-4D84-8132-6A20B9E9FA35}" presName="sibTrans" presStyleCnt="0"/>
      <dgm:spPr/>
    </dgm:pt>
    <dgm:pt modelId="{BBB4DB78-3262-449C-B2E0-79F287F9F3B5}" type="pres">
      <dgm:prSet presAssocID="{CFD235F5-8DF0-4C13-AC73-DBC232065ACB}" presName="compNode" presStyleCnt="0"/>
      <dgm:spPr/>
    </dgm:pt>
    <dgm:pt modelId="{234C8112-FF0B-4A91-B797-C6634B3276E3}" type="pres">
      <dgm:prSet presAssocID="{CFD235F5-8DF0-4C13-AC73-DBC232065ACB}" presName="iconBgRect" presStyleLbl="bgShp" presStyleIdx="1" presStyleCnt="4"/>
      <dgm:spPr/>
    </dgm:pt>
    <dgm:pt modelId="{8F0F25AA-5BE9-4E8C-AE02-D09A75CC2C39}" type="pres">
      <dgm:prSet presAssocID="{CFD235F5-8DF0-4C13-AC73-DBC232065ACB}" presName="iconRect" presStyleLbl="node1" presStyleIdx="1"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6941D4E2-5F89-4745-8796-F14EB1156EC4}" type="pres">
      <dgm:prSet presAssocID="{CFD235F5-8DF0-4C13-AC73-DBC232065ACB}" presName="spaceRect" presStyleCnt="0"/>
      <dgm:spPr/>
    </dgm:pt>
    <dgm:pt modelId="{26E8E6AB-C942-4FE4-8978-BCE94FA93AC1}" type="pres">
      <dgm:prSet presAssocID="{CFD235F5-8DF0-4C13-AC73-DBC232065ACB}" presName="textRect" presStyleLbl="revTx" presStyleIdx="1" presStyleCnt="4">
        <dgm:presLayoutVars>
          <dgm:chMax val="1"/>
          <dgm:chPref val="1"/>
        </dgm:presLayoutVars>
      </dgm:prSet>
      <dgm:spPr/>
    </dgm:pt>
    <dgm:pt modelId="{364D7915-A4BA-4D55-AE97-B082B65D2D0B}" type="pres">
      <dgm:prSet presAssocID="{423F66C7-4688-432E-8D29-6C7BF19EABBF}" presName="sibTrans" presStyleCnt="0"/>
      <dgm:spPr/>
    </dgm:pt>
    <dgm:pt modelId="{62C6E92C-449F-4BAD-9AE4-880ECBFAE95F}" type="pres">
      <dgm:prSet presAssocID="{402E594B-49E7-4166-A8FA-3CE9E32E0B64}" presName="compNode" presStyleCnt="0"/>
      <dgm:spPr/>
    </dgm:pt>
    <dgm:pt modelId="{9F901121-932D-4333-BA5A-3B94EF75A7C8}" type="pres">
      <dgm:prSet presAssocID="{402E594B-49E7-4166-A8FA-3CE9E32E0B64}" presName="iconBgRect" presStyleLbl="bgShp" presStyleIdx="2" presStyleCnt="4"/>
      <dgm:spPr/>
    </dgm:pt>
    <dgm:pt modelId="{67DEE871-F3E8-43F9-8E98-1642A9511309}" type="pres">
      <dgm:prSet presAssocID="{402E594B-49E7-4166-A8FA-3CE9E32E0B64}" presName="iconRect" presStyleLbl="node1" presStyleIdx="2" presStyleCnt="4"/>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Game controller"/>
        </a:ext>
      </dgm:extLst>
    </dgm:pt>
    <dgm:pt modelId="{75AA7688-6A59-4264-88C2-D6098DB89C5F}" type="pres">
      <dgm:prSet presAssocID="{402E594B-49E7-4166-A8FA-3CE9E32E0B64}" presName="spaceRect" presStyleCnt="0"/>
      <dgm:spPr/>
    </dgm:pt>
    <dgm:pt modelId="{F8746490-2F17-4850-921E-651C2F09BD10}" type="pres">
      <dgm:prSet presAssocID="{402E594B-49E7-4166-A8FA-3CE9E32E0B64}" presName="textRect" presStyleLbl="revTx" presStyleIdx="2" presStyleCnt="4">
        <dgm:presLayoutVars>
          <dgm:chMax val="1"/>
          <dgm:chPref val="1"/>
        </dgm:presLayoutVars>
      </dgm:prSet>
      <dgm:spPr/>
    </dgm:pt>
    <dgm:pt modelId="{48BCB404-9EEA-4643-B43E-80CE0FC93AE1}" type="pres">
      <dgm:prSet presAssocID="{0AE2A327-20D6-40C9-B299-C65A345CF93A}" presName="sibTrans" presStyleCnt="0"/>
      <dgm:spPr/>
    </dgm:pt>
    <dgm:pt modelId="{796088CE-8BE6-4C35-9DBA-AE2F7E10E49D}" type="pres">
      <dgm:prSet presAssocID="{6440D196-9A0A-4F10-955F-F6C68F5EFD12}" presName="compNode" presStyleCnt="0"/>
      <dgm:spPr/>
    </dgm:pt>
    <dgm:pt modelId="{118898FF-008D-4D00-9FE1-1514D73ADE78}" type="pres">
      <dgm:prSet presAssocID="{6440D196-9A0A-4F10-955F-F6C68F5EFD12}" presName="iconBgRect" presStyleLbl="bgShp" presStyleIdx="3" presStyleCnt="4"/>
      <dgm:spPr/>
    </dgm:pt>
    <dgm:pt modelId="{036F5CFF-ED74-45CF-8491-26FC6319F62B}" type="pres">
      <dgm:prSet presAssocID="{6440D196-9A0A-4F10-955F-F6C68F5EFD12}" presName="iconRect" presStyleLbl="node1" presStyleIdx="3" presStyleCnt="4"/>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Fyrværkeri"/>
        </a:ext>
      </dgm:extLst>
    </dgm:pt>
    <dgm:pt modelId="{6795BF31-9540-4283-B8FD-7D0F7366E9FD}" type="pres">
      <dgm:prSet presAssocID="{6440D196-9A0A-4F10-955F-F6C68F5EFD12}" presName="spaceRect" presStyleCnt="0"/>
      <dgm:spPr/>
    </dgm:pt>
    <dgm:pt modelId="{CFDF6841-D19E-47AC-8E8E-B1A4A3EDBFE8}" type="pres">
      <dgm:prSet presAssocID="{6440D196-9A0A-4F10-955F-F6C68F5EFD12}" presName="textRect" presStyleLbl="revTx" presStyleIdx="3" presStyleCnt="4">
        <dgm:presLayoutVars>
          <dgm:chMax val="1"/>
          <dgm:chPref val="1"/>
        </dgm:presLayoutVars>
      </dgm:prSet>
      <dgm:spPr/>
    </dgm:pt>
  </dgm:ptLst>
  <dgm:cxnLst>
    <dgm:cxn modelId="{A86E561E-0C1F-473F-AB99-5AB2E9B5308F}" type="presOf" srcId="{28542726-15B9-426E-AA8C-A39224A7F7A4}" destId="{DC5BE3F7-4CD5-49C1-A2FD-5FF8D96946A6}" srcOrd="0" destOrd="0" presId="urn:microsoft.com/office/officeart/2018/5/layout/IconCircleLabelList"/>
    <dgm:cxn modelId="{E35DD661-E493-4369-A85F-402554E90D84}" srcId="{28542726-15B9-426E-AA8C-A39224A7F7A4}" destId="{CFD235F5-8DF0-4C13-AC73-DBC232065ACB}" srcOrd="1" destOrd="0" parTransId="{ADEFBC09-9FBB-44CF-B2F6-E33A4EF5F5F9}" sibTransId="{423F66C7-4688-432E-8D29-6C7BF19EABBF}"/>
    <dgm:cxn modelId="{B0847579-0A39-49AD-83FB-6E7E357D66B7}" srcId="{28542726-15B9-426E-AA8C-A39224A7F7A4}" destId="{DFBFA29E-82EC-42BD-9CC2-D77E9394A320}" srcOrd="0" destOrd="0" parTransId="{8CC9F306-E442-4226-86EB-15A9869ED035}" sibTransId="{24DF6322-4A46-4D84-8132-6A20B9E9FA35}"/>
    <dgm:cxn modelId="{BD44C980-81ED-4484-8823-9431CE504CD9}" type="presOf" srcId="{CFD235F5-8DF0-4C13-AC73-DBC232065ACB}" destId="{26E8E6AB-C942-4FE4-8978-BCE94FA93AC1}" srcOrd="0" destOrd="0" presId="urn:microsoft.com/office/officeart/2018/5/layout/IconCircleLabelList"/>
    <dgm:cxn modelId="{1C320DA1-C85F-4D37-930E-BCFF39031D63}" type="presOf" srcId="{402E594B-49E7-4166-A8FA-3CE9E32E0B64}" destId="{F8746490-2F17-4850-921E-651C2F09BD10}" srcOrd="0" destOrd="0" presId="urn:microsoft.com/office/officeart/2018/5/layout/IconCircleLabelList"/>
    <dgm:cxn modelId="{4DDDA7B6-E4D6-4543-A43E-855F31C2845D}" type="presOf" srcId="{6440D196-9A0A-4F10-955F-F6C68F5EFD12}" destId="{CFDF6841-D19E-47AC-8E8E-B1A4A3EDBFE8}" srcOrd="0" destOrd="0" presId="urn:microsoft.com/office/officeart/2018/5/layout/IconCircleLabelList"/>
    <dgm:cxn modelId="{BFDFC0BD-1962-44F1-A090-C91183DAC630}" type="presOf" srcId="{DFBFA29E-82EC-42BD-9CC2-D77E9394A320}" destId="{2A979AB7-BB95-49F2-AF55-3A37B25CA48B}" srcOrd="0" destOrd="0" presId="urn:microsoft.com/office/officeart/2018/5/layout/IconCircleLabelList"/>
    <dgm:cxn modelId="{635BC5D8-F2A2-4941-8B12-67057EB000B1}" srcId="{28542726-15B9-426E-AA8C-A39224A7F7A4}" destId="{402E594B-49E7-4166-A8FA-3CE9E32E0B64}" srcOrd="2" destOrd="0" parTransId="{79AF8785-82C5-42CA-A685-589EB65BD712}" sibTransId="{0AE2A327-20D6-40C9-B299-C65A345CF93A}"/>
    <dgm:cxn modelId="{995A7BDF-CF65-4A6B-97BA-BE9BB9580FCB}" srcId="{28542726-15B9-426E-AA8C-A39224A7F7A4}" destId="{6440D196-9A0A-4F10-955F-F6C68F5EFD12}" srcOrd="3" destOrd="0" parTransId="{E1436101-8CC1-4204-BEE5-30A2F6174009}" sibTransId="{4BE40EED-CCC8-42AE-97C7-8421B87D44F3}"/>
    <dgm:cxn modelId="{2C5A568A-F071-480A-AFAC-3299088E4032}" type="presParOf" srcId="{DC5BE3F7-4CD5-49C1-A2FD-5FF8D96946A6}" destId="{78AA406C-77C2-4E36-9E67-EF41E3160CDC}" srcOrd="0" destOrd="0" presId="urn:microsoft.com/office/officeart/2018/5/layout/IconCircleLabelList"/>
    <dgm:cxn modelId="{956880B4-2BC9-4D16-B715-BD1C1E84C8F4}" type="presParOf" srcId="{78AA406C-77C2-4E36-9E67-EF41E3160CDC}" destId="{53A1743C-D58A-4242-9CAA-12110B710591}" srcOrd="0" destOrd="0" presId="urn:microsoft.com/office/officeart/2018/5/layout/IconCircleLabelList"/>
    <dgm:cxn modelId="{095FC46C-464F-4FE0-BDE0-8F611F7B451E}" type="presParOf" srcId="{78AA406C-77C2-4E36-9E67-EF41E3160CDC}" destId="{0FE903A9-8944-4A57-A375-E36ABAAD7EEF}" srcOrd="1" destOrd="0" presId="urn:microsoft.com/office/officeart/2018/5/layout/IconCircleLabelList"/>
    <dgm:cxn modelId="{966244CB-BBCB-46EB-86F4-F247AB85C2E7}" type="presParOf" srcId="{78AA406C-77C2-4E36-9E67-EF41E3160CDC}" destId="{86CD5891-AD41-4AA9-98F1-8BFD6482D0EC}" srcOrd="2" destOrd="0" presId="urn:microsoft.com/office/officeart/2018/5/layout/IconCircleLabelList"/>
    <dgm:cxn modelId="{E4834EB3-1481-470A-868F-C88BF6AC37BA}" type="presParOf" srcId="{78AA406C-77C2-4E36-9E67-EF41E3160CDC}" destId="{2A979AB7-BB95-49F2-AF55-3A37B25CA48B}" srcOrd="3" destOrd="0" presId="urn:microsoft.com/office/officeart/2018/5/layout/IconCircleLabelList"/>
    <dgm:cxn modelId="{CD8022F7-193D-49E2-B882-89E4DAD647F0}" type="presParOf" srcId="{DC5BE3F7-4CD5-49C1-A2FD-5FF8D96946A6}" destId="{206EF7D5-44DD-406F-BF92-522D65421ADF}" srcOrd="1" destOrd="0" presId="urn:microsoft.com/office/officeart/2018/5/layout/IconCircleLabelList"/>
    <dgm:cxn modelId="{3FBA8173-E462-4925-A704-99010BDBD549}" type="presParOf" srcId="{DC5BE3F7-4CD5-49C1-A2FD-5FF8D96946A6}" destId="{BBB4DB78-3262-449C-B2E0-79F287F9F3B5}" srcOrd="2" destOrd="0" presId="urn:microsoft.com/office/officeart/2018/5/layout/IconCircleLabelList"/>
    <dgm:cxn modelId="{8F24DD93-D133-40CB-8C7A-3461FE5B9218}" type="presParOf" srcId="{BBB4DB78-3262-449C-B2E0-79F287F9F3B5}" destId="{234C8112-FF0B-4A91-B797-C6634B3276E3}" srcOrd="0" destOrd="0" presId="urn:microsoft.com/office/officeart/2018/5/layout/IconCircleLabelList"/>
    <dgm:cxn modelId="{008E4EDB-5A66-48FC-815B-442370016AE1}" type="presParOf" srcId="{BBB4DB78-3262-449C-B2E0-79F287F9F3B5}" destId="{8F0F25AA-5BE9-4E8C-AE02-D09A75CC2C39}" srcOrd="1" destOrd="0" presId="urn:microsoft.com/office/officeart/2018/5/layout/IconCircleLabelList"/>
    <dgm:cxn modelId="{33B9EE7E-55D4-427F-8D83-7408C83866CA}" type="presParOf" srcId="{BBB4DB78-3262-449C-B2E0-79F287F9F3B5}" destId="{6941D4E2-5F89-4745-8796-F14EB1156EC4}" srcOrd="2" destOrd="0" presId="urn:microsoft.com/office/officeart/2018/5/layout/IconCircleLabelList"/>
    <dgm:cxn modelId="{22B36AFD-9085-499F-B2B0-918390D173C2}" type="presParOf" srcId="{BBB4DB78-3262-449C-B2E0-79F287F9F3B5}" destId="{26E8E6AB-C942-4FE4-8978-BCE94FA93AC1}" srcOrd="3" destOrd="0" presId="urn:microsoft.com/office/officeart/2018/5/layout/IconCircleLabelList"/>
    <dgm:cxn modelId="{43CF3C81-98C5-4F19-8893-B1541A0A0672}" type="presParOf" srcId="{DC5BE3F7-4CD5-49C1-A2FD-5FF8D96946A6}" destId="{364D7915-A4BA-4D55-AE97-B082B65D2D0B}" srcOrd="3" destOrd="0" presId="urn:microsoft.com/office/officeart/2018/5/layout/IconCircleLabelList"/>
    <dgm:cxn modelId="{650D3A84-14D1-447A-81A4-55CA45D1D395}" type="presParOf" srcId="{DC5BE3F7-4CD5-49C1-A2FD-5FF8D96946A6}" destId="{62C6E92C-449F-4BAD-9AE4-880ECBFAE95F}" srcOrd="4" destOrd="0" presId="urn:microsoft.com/office/officeart/2018/5/layout/IconCircleLabelList"/>
    <dgm:cxn modelId="{266697C9-B368-42DC-9D19-6C0065012700}" type="presParOf" srcId="{62C6E92C-449F-4BAD-9AE4-880ECBFAE95F}" destId="{9F901121-932D-4333-BA5A-3B94EF75A7C8}" srcOrd="0" destOrd="0" presId="urn:microsoft.com/office/officeart/2018/5/layout/IconCircleLabelList"/>
    <dgm:cxn modelId="{946CA5D2-E06A-4F9A-851D-4AC22099068B}" type="presParOf" srcId="{62C6E92C-449F-4BAD-9AE4-880ECBFAE95F}" destId="{67DEE871-F3E8-43F9-8E98-1642A9511309}" srcOrd="1" destOrd="0" presId="urn:microsoft.com/office/officeart/2018/5/layout/IconCircleLabelList"/>
    <dgm:cxn modelId="{8180994E-7541-4D87-869A-AB5B3A7C0E85}" type="presParOf" srcId="{62C6E92C-449F-4BAD-9AE4-880ECBFAE95F}" destId="{75AA7688-6A59-4264-88C2-D6098DB89C5F}" srcOrd="2" destOrd="0" presId="urn:microsoft.com/office/officeart/2018/5/layout/IconCircleLabelList"/>
    <dgm:cxn modelId="{042466D7-1800-46EB-BFA3-EE6EDA28BC17}" type="presParOf" srcId="{62C6E92C-449F-4BAD-9AE4-880ECBFAE95F}" destId="{F8746490-2F17-4850-921E-651C2F09BD10}" srcOrd="3" destOrd="0" presId="urn:microsoft.com/office/officeart/2018/5/layout/IconCircleLabelList"/>
    <dgm:cxn modelId="{9FDFB7FE-2E58-4A3A-846D-832D1035E1CC}" type="presParOf" srcId="{DC5BE3F7-4CD5-49C1-A2FD-5FF8D96946A6}" destId="{48BCB404-9EEA-4643-B43E-80CE0FC93AE1}" srcOrd="5" destOrd="0" presId="urn:microsoft.com/office/officeart/2018/5/layout/IconCircleLabelList"/>
    <dgm:cxn modelId="{299FFBB2-1CE8-4F02-827A-30527245C233}" type="presParOf" srcId="{DC5BE3F7-4CD5-49C1-A2FD-5FF8D96946A6}" destId="{796088CE-8BE6-4C35-9DBA-AE2F7E10E49D}" srcOrd="6" destOrd="0" presId="urn:microsoft.com/office/officeart/2018/5/layout/IconCircleLabelList"/>
    <dgm:cxn modelId="{753DA0C1-1DB8-4AAE-AD3D-051A2F563C1C}" type="presParOf" srcId="{796088CE-8BE6-4C35-9DBA-AE2F7E10E49D}" destId="{118898FF-008D-4D00-9FE1-1514D73ADE78}" srcOrd="0" destOrd="0" presId="urn:microsoft.com/office/officeart/2018/5/layout/IconCircleLabelList"/>
    <dgm:cxn modelId="{BC12DE4B-ECE2-4A48-A2A6-BF935F607F56}" type="presParOf" srcId="{796088CE-8BE6-4C35-9DBA-AE2F7E10E49D}" destId="{036F5CFF-ED74-45CF-8491-26FC6319F62B}" srcOrd="1" destOrd="0" presId="urn:microsoft.com/office/officeart/2018/5/layout/IconCircleLabelList"/>
    <dgm:cxn modelId="{417DFA78-EC33-4320-A0F4-089EADB4BDF9}" type="presParOf" srcId="{796088CE-8BE6-4C35-9DBA-AE2F7E10E49D}" destId="{6795BF31-9540-4283-B8FD-7D0F7366E9FD}" srcOrd="2" destOrd="0" presId="urn:microsoft.com/office/officeart/2018/5/layout/IconCircleLabelList"/>
    <dgm:cxn modelId="{E7C6A697-28D2-4986-A64E-C9E3C1EC5520}" type="presParOf" srcId="{796088CE-8BE6-4C35-9DBA-AE2F7E10E49D}" destId="{CFDF6841-D19E-47AC-8E8E-B1A4A3EDBFE8}"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38E046-3856-4BF7-BB49-32980110C419}"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8330E8C-286B-4F15-A7E8-BCC830A31704}">
      <dgm:prSet/>
      <dgm:spPr/>
      <dgm:t>
        <a:bodyPr/>
        <a:lstStyle/>
        <a:p>
          <a:r>
            <a:rPr lang="da-DK" b="0" i="0">
              <a:hlinkClick xmlns:r="http://schemas.openxmlformats.org/officeDocument/2006/relationships" r:id="rId1"/>
            </a:rPr>
            <a:t>Scribble om bæredygtighed, der kort viser og forklarer hvad begrebet bæredygtighed indebærer. (youtube.com)</a:t>
          </a:r>
          <a:endParaRPr lang="en-US"/>
        </a:p>
      </dgm:t>
    </dgm:pt>
    <dgm:pt modelId="{EBF3DDD4-C2D1-4DCA-9F6A-8BC081E7607B}" type="parTrans" cxnId="{21FBBD17-F6CA-4B59-A90F-5FB21E7CBC2F}">
      <dgm:prSet/>
      <dgm:spPr/>
      <dgm:t>
        <a:bodyPr/>
        <a:lstStyle/>
        <a:p>
          <a:endParaRPr lang="en-US"/>
        </a:p>
      </dgm:t>
    </dgm:pt>
    <dgm:pt modelId="{5AA653E1-0CEB-44B8-9596-4BA16201E28A}" type="sibTrans" cxnId="{21FBBD17-F6CA-4B59-A90F-5FB21E7CBC2F}">
      <dgm:prSet/>
      <dgm:spPr/>
      <dgm:t>
        <a:bodyPr/>
        <a:lstStyle/>
        <a:p>
          <a:endParaRPr lang="en-US"/>
        </a:p>
      </dgm:t>
    </dgm:pt>
    <dgm:pt modelId="{7BABA0E9-EC96-449C-8A69-8F527B14D0EF}">
      <dgm:prSet/>
      <dgm:spPr/>
      <dgm:t>
        <a:bodyPr/>
        <a:lstStyle/>
        <a:p>
          <a:r>
            <a:rPr lang="da-DK" b="0" i="0">
              <a:hlinkClick xmlns:r="http://schemas.openxmlformats.org/officeDocument/2006/relationships" r:id="rId2"/>
            </a:rPr>
            <a:t>Verdensmål 7: Bæredygtig energi (youtube.com)</a:t>
          </a:r>
          <a:endParaRPr lang="en-US"/>
        </a:p>
      </dgm:t>
    </dgm:pt>
    <dgm:pt modelId="{BDAD0E03-E6CB-465D-A9D5-8E0F51B1A15C}" type="parTrans" cxnId="{6AF0C341-E3DE-4CDA-B9DD-1078D388FB8C}">
      <dgm:prSet/>
      <dgm:spPr/>
      <dgm:t>
        <a:bodyPr/>
        <a:lstStyle/>
        <a:p>
          <a:endParaRPr lang="en-US"/>
        </a:p>
      </dgm:t>
    </dgm:pt>
    <dgm:pt modelId="{33B585AD-FD22-4F40-ACAA-DF3221BEC9DB}" type="sibTrans" cxnId="{6AF0C341-E3DE-4CDA-B9DD-1078D388FB8C}">
      <dgm:prSet/>
      <dgm:spPr/>
      <dgm:t>
        <a:bodyPr/>
        <a:lstStyle/>
        <a:p>
          <a:endParaRPr lang="en-US"/>
        </a:p>
      </dgm:t>
    </dgm:pt>
    <dgm:pt modelId="{040E68F4-3704-4EED-91A8-8EC6C5A3BFA4}">
      <dgm:prSet/>
      <dgm:spPr/>
      <dgm:t>
        <a:bodyPr/>
        <a:lstStyle/>
        <a:p>
          <a:r>
            <a:rPr lang="da-DK" b="0" i="0">
              <a:hlinkClick xmlns:r="http://schemas.openxmlformats.org/officeDocument/2006/relationships" r:id="rId3"/>
            </a:rPr>
            <a:t>Verdensmål 9: Industri, innovation og infrastruktur - YouTube</a:t>
          </a:r>
          <a:endParaRPr lang="en-US"/>
        </a:p>
      </dgm:t>
    </dgm:pt>
    <dgm:pt modelId="{E22EBD83-96D7-44DD-9637-6EC288EF3B7E}" type="parTrans" cxnId="{80D04C3A-2E5B-4BC5-BDD9-545C65440509}">
      <dgm:prSet/>
      <dgm:spPr/>
      <dgm:t>
        <a:bodyPr/>
        <a:lstStyle/>
        <a:p>
          <a:endParaRPr lang="en-US"/>
        </a:p>
      </dgm:t>
    </dgm:pt>
    <dgm:pt modelId="{0C18BCD7-E3A7-4730-B47F-B620E19383E5}" type="sibTrans" cxnId="{80D04C3A-2E5B-4BC5-BDD9-545C65440509}">
      <dgm:prSet/>
      <dgm:spPr/>
      <dgm:t>
        <a:bodyPr/>
        <a:lstStyle/>
        <a:p>
          <a:endParaRPr lang="en-US"/>
        </a:p>
      </dgm:t>
    </dgm:pt>
    <dgm:pt modelId="{720105BC-6168-4346-AA95-6C112597CA63}" type="pres">
      <dgm:prSet presAssocID="{F738E046-3856-4BF7-BB49-32980110C419}" presName="root" presStyleCnt="0">
        <dgm:presLayoutVars>
          <dgm:dir/>
          <dgm:resizeHandles val="exact"/>
        </dgm:presLayoutVars>
      </dgm:prSet>
      <dgm:spPr/>
    </dgm:pt>
    <dgm:pt modelId="{EE94BCB6-7B89-4CAB-A394-CC3F366B2040}" type="pres">
      <dgm:prSet presAssocID="{48330E8C-286B-4F15-A7E8-BCC830A31704}" presName="compNode" presStyleCnt="0"/>
      <dgm:spPr/>
    </dgm:pt>
    <dgm:pt modelId="{C15B0FC9-5B5A-40F5-A0B1-786D5844A711}" type="pres">
      <dgm:prSet presAssocID="{48330E8C-286B-4F15-A7E8-BCC830A31704}" presName="iconRect" presStyleLbl="node1" presStyleIdx="0" presStyleCnt="3"/>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Tabel"/>
        </a:ext>
      </dgm:extLst>
    </dgm:pt>
    <dgm:pt modelId="{2F3C7D54-F1FE-4D9F-97B5-419C0DEFF57F}" type="pres">
      <dgm:prSet presAssocID="{48330E8C-286B-4F15-A7E8-BCC830A31704}" presName="spaceRect" presStyleCnt="0"/>
      <dgm:spPr/>
    </dgm:pt>
    <dgm:pt modelId="{D7BC42D1-E33B-4BCC-B40D-C42BC60F72F2}" type="pres">
      <dgm:prSet presAssocID="{48330E8C-286B-4F15-A7E8-BCC830A31704}" presName="textRect" presStyleLbl="revTx" presStyleIdx="0" presStyleCnt="3">
        <dgm:presLayoutVars>
          <dgm:chMax val="1"/>
          <dgm:chPref val="1"/>
        </dgm:presLayoutVars>
      </dgm:prSet>
      <dgm:spPr/>
    </dgm:pt>
    <dgm:pt modelId="{EC2CE573-34FE-4D93-A7FB-4FF8517FC94E}" type="pres">
      <dgm:prSet presAssocID="{5AA653E1-0CEB-44B8-9596-4BA16201E28A}" presName="sibTrans" presStyleCnt="0"/>
      <dgm:spPr/>
    </dgm:pt>
    <dgm:pt modelId="{E3BB95CA-29AF-4809-BD19-ACCA0EAA5E5E}" type="pres">
      <dgm:prSet presAssocID="{7BABA0E9-EC96-449C-8A69-8F527B14D0EF}" presName="compNode" presStyleCnt="0"/>
      <dgm:spPr/>
    </dgm:pt>
    <dgm:pt modelId="{BFCEA819-589E-4C53-862B-5B23531E2636}" type="pres">
      <dgm:prSet presAssocID="{7BABA0E9-EC96-449C-8A69-8F527B14D0EF}" presName="iconRect" presStyleLbl="node1" presStyleIdx="1" presStyleCnt="3"/>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Bæredygtighed"/>
        </a:ext>
      </dgm:extLst>
    </dgm:pt>
    <dgm:pt modelId="{768F3E6D-248B-46F1-97B8-8BE46B0ED317}" type="pres">
      <dgm:prSet presAssocID="{7BABA0E9-EC96-449C-8A69-8F527B14D0EF}" presName="spaceRect" presStyleCnt="0"/>
      <dgm:spPr/>
    </dgm:pt>
    <dgm:pt modelId="{446D38AC-D644-43AB-B4D4-1B552C854825}" type="pres">
      <dgm:prSet presAssocID="{7BABA0E9-EC96-449C-8A69-8F527B14D0EF}" presName="textRect" presStyleLbl="revTx" presStyleIdx="1" presStyleCnt="3">
        <dgm:presLayoutVars>
          <dgm:chMax val="1"/>
          <dgm:chPref val="1"/>
        </dgm:presLayoutVars>
      </dgm:prSet>
      <dgm:spPr/>
    </dgm:pt>
    <dgm:pt modelId="{00ED0C71-7C33-4A5C-BF6D-7BB626E96B0F}" type="pres">
      <dgm:prSet presAssocID="{33B585AD-FD22-4F40-ACAA-DF3221BEC9DB}" presName="sibTrans" presStyleCnt="0"/>
      <dgm:spPr/>
    </dgm:pt>
    <dgm:pt modelId="{79B65322-2952-4CC2-B045-4CB3AB6165BB}" type="pres">
      <dgm:prSet presAssocID="{040E68F4-3704-4EED-91A8-8EC6C5A3BFA4}" presName="compNode" presStyleCnt="0"/>
      <dgm:spPr/>
    </dgm:pt>
    <dgm:pt modelId="{4AA2BFA4-F940-49C7-BC45-57B827661E9F}" type="pres">
      <dgm:prSet presAssocID="{040E68F4-3704-4EED-91A8-8EC6C5A3BFA4}" presName="iconRect" presStyleLbl="node1" presStyleIdx="2" presStyleCnt="3"/>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Robot"/>
        </a:ext>
      </dgm:extLst>
    </dgm:pt>
    <dgm:pt modelId="{1260C5E9-BEF6-4400-8175-4D3BE9BAC9FE}" type="pres">
      <dgm:prSet presAssocID="{040E68F4-3704-4EED-91A8-8EC6C5A3BFA4}" presName="spaceRect" presStyleCnt="0"/>
      <dgm:spPr/>
    </dgm:pt>
    <dgm:pt modelId="{E213D16D-EE8F-4AD4-A290-D547FE85CC93}" type="pres">
      <dgm:prSet presAssocID="{040E68F4-3704-4EED-91A8-8EC6C5A3BFA4}" presName="textRect" presStyleLbl="revTx" presStyleIdx="2" presStyleCnt="3">
        <dgm:presLayoutVars>
          <dgm:chMax val="1"/>
          <dgm:chPref val="1"/>
        </dgm:presLayoutVars>
      </dgm:prSet>
      <dgm:spPr/>
    </dgm:pt>
  </dgm:ptLst>
  <dgm:cxnLst>
    <dgm:cxn modelId="{C27D8005-D8D5-4554-8040-F581E46711ED}" type="presOf" srcId="{040E68F4-3704-4EED-91A8-8EC6C5A3BFA4}" destId="{E213D16D-EE8F-4AD4-A290-D547FE85CC93}" srcOrd="0" destOrd="0" presId="urn:microsoft.com/office/officeart/2018/2/layout/IconLabelList"/>
    <dgm:cxn modelId="{21FBBD17-F6CA-4B59-A90F-5FB21E7CBC2F}" srcId="{F738E046-3856-4BF7-BB49-32980110C419}" destId="{48330E8C-286B-4F15-A7E8-BCC830A31704}" srcOrd="0" destOrd="0" parTransId="{EBF3DDD4-C2D1-4DCA-9F6A-8BC081E7607B}" sibTransId="{5AA653E1-0CEB-44B8-9596-4BA16201E28A}"/>
    <dgm:cxn modelId="{80D04C3A-2E5B-4BC5-BDD9-545C65440509}" srcId="{F738E046-3856-4BF7-BB49-32980110C419}" destId="{040E68F4-3704-4EED-91A8-8EC6C5A3BFA4}" srcOrd="2" destOrd="0" parTransId="{E22EBD83-96D7-44DD-9637-6EC288EF3B7E}" sibTransId="{0C18BCD7-E3A7-4730-B47F-B620E19383E5}"/>
    <dgm:cxn modelId="{6AF0C341-E3DE-4CDA-B9DD-1078D388FB8C}" srcId="{F738E046-3856-4BF7-BB49-32980110C419}" destId="{7BABA0E9-EC96-449C-8A69-8F527B14D0EF}" srcOrd="1" destOrd="0" parTransId="{BDAD0E03-E6CB-465D-A9D5-8E0F51B1A15C}" sibTransId="{33B585AD-FD22-4F40-ACAA-DF3221BEC9DB}"/>
    <dgm:cxn modelId="{521D256F-E8A9-468C-BBBB-BD65A3D2CAF9}" type="presOf" srcId="{F738E046-3856-4BF7-BB49-32980110C419}" destId="{720105BC-6168-4346-AA95-6C112597CA63}" srcOrd="0" destOrd="0" presId="urn:microsoft.com/office/officeart/2018/2/layout/IconLabelList"/>
    <dgm:cxn modelId="{BFFDCC7D-919B-4B2B-A9E9-E26825F3633F}" type="presOf" srcId="{7BABA0E9-EC96-449C-8A69-8F527B14D0EF}" destId="{446D38AC-D644-43AB-B4D4-1B552C854825}" srcOrd="0" destOrd="0" presId="urn:microsoft.com/office/officeart/2018/2/layout/IconLabelList"/>
    <dgm:cxn modelId="{6A35BB81-1D62-4693-9192-096D79E126BA}" type="presOf" srcId="{48330E8C-286B-4F15-A7E8-BCC830A31704}" destId="{D7BC42D1-E33B-4BCC-B40D-C42BC60F72F2}" srcOrd="0" destOrd="0" presId="urn:microsoft.com/office/officeart/2018/2/layout/IconLabelList"/>
    <dgm:cxn modelId="{BF9E4833-BF85-4956-B428-0ED589888B25}" type="presParOf" srcId="{720105BC-6168-4346-AA95-6C112597CA63}" destId="{EE94BCB6-7B89-4CAB-A394-CC3F366B2040}" srcOrd="0" destOrd="0" presId="urn:microsoft.com/office/officeart/2018/2/layout/IconLabelList"/>
    <dgm:cxn modelId="{777A4B42-C1B9-433A-AD1E-BE503088DF6A}" type="presParOf" srcId="{EE94BCB6-7B89-4CAB-A394-CC3F366B2040}" destId="{C15B0FC9-5B5A-40F5-A0B1-786D5844A711}" srcOrd="0" destOrd="0" presId="urn:microsoft.com/office/officeart/2018/2/layout/IconLabelList"/>
    <dgm:cxn modelId="{3A37BFF8-21EE-42A2-B505-3E53E8A1711D}" type="presParOf" srcId="{EE94BCB6-7B89-4CAB-A394-CC3F366B2040}" destId="{2F3C7D54-F1FE-4D9F-97B5-419C0DEFF57F}" srcOrd="1" destOrd="0" presId="urn:microsoft.com/office/officeart/2018/2/layout/IconLabelList"/>
    <dgm:cxn modelId="{53461710-BC1C-4819-A6BA-DEECEB839942}" type="presParOf" srcId="{EE94BCB6-7B89-4CAB-A394-CC3F366B2040}" destId="{D7BC42D1-E33B-4BCC-B40D-C42BC60F72F2}" srcOrd="2" destOrd="0" presId="urn:microsoft.com/office/officeart/2018/2/layout/IconLabelList"/>
    <dgm:cxn modelId="{8B0547BF-0700-416A-A877-39713C75415F}" type="presParOf" srcId="{720105BC-6168-4346-AA95-6C112597CA63}" destId="{EC2CE573-34FE-4D93-A7FB-4FF8517FC94E}" srcOrd="1" destOrd="0" presId="urn:microsoft.com/office/officeart/2018/2/layout/IconLabelList"/>
    <dgm:cxn modelId="{9F42C68C-AF2E-46C3-BDCE-E93AC39346F9}" type="presParOf" srcId="{720105BC-6168-4346-AA95-6C112597CA63}" destId="{E3BB95CA-29AF-4809-BD19-ACCA0EAA5E5E}" srcOrd="2" destOrd="0" presId="urn:microsoft.com/office/officeart/2018/2/layout/IconLabelList"/>
    <dgm:cxn modelId="{EC0CE993-2250-43F0-B4C8-26EA37E8631C}" type="presParOf" srcId="{E3BB95CA-29AF-4809-BD19-ACCA0EAA5E5E}" destId="{BFCEA819-589E-4C53-862B-5B23531E2636}" srcOrd="0" destOrd="0" presId="urn:microsoft.com/office/officeart/2018/2/layout/IconLabelList"/>
    <dgm:cxn modelId="{8F907051-21AB-4D43-BD60-A0441F457B6F}" type="presParOf" srcId="{E3BB95CA-29AF-4809-BD19-ACCA0EAA5E5E}" destId="{768F3E6D-248B-46F1-97B8-8BE46B0ED317}" srcOrd="1" destOrd="0" presId="urn:microsoft.com/office/officeart/2018/2/layout/IconLabelList"/>
    <dgm:cxn modelId="{46B00142-ADAA-4DC3-8D7A-641430B2649F}" type="presParOf" srcId="{E3BB95CA-29AF-4809-BD19-ACCA0EAA5E5E}" destId="{446D38AC-D644-43AB-B4D4-1B552C854825}" srcOrd="2" destOrd="0" presId="urn:microsoft.com/office/officeart/2018/2/layout/IconLabelList"/>
    <dgm:cxn modelId="{3B7B9425-4C92-4870-86ED-F646E56294ED}" type="presParOf" srcId="{720105BC-6168-4346-AA95-6C112597CA63}" destId="{00ED0C71-7C33-4A5C-BF6D-7BB626E96B0F}" srcOrd="3" destOrd="0" presId="urn:microsoft.com/office/officeart/2018/2/layout/IconLabelList"/>
    <dgm:cxn modelId="{211942E4-3F27-45D9-B43B-4A99D601EABC}" type="presParOf" srcId="{720105BC-6168-4346-AA95-6C112597CA63}" destId="{79B65322-2952-4CC2-B045-4CB3AB6165BB}" srcOrd="4" destOrd="0" presId="urn:microsoft.com/office/officeart/2018/2/layout/IconLabelList"/>
    <dgm:cxn modelId="{BCCA1538-E07E-466D-ABCC-3A267FACE251}" type="presParOf" srcId="{79B65322-2952-4CC2-B045-4CB3AB6165BB}" destId="{4AA2BFA4-F940-49C7-BC45-57B827661E9F}" srcOrd="0" destOrd="0" presId="urn:microsoft.com/office/officeart/2018/2/layout/IconLabelList"/>
    <dgm:cxn modelId="{C671A8B9-4B30-4079-82D2-965D7D983590}" type="presParOf" srcId="{79B65322-2952-4CC2-B045-4CB3AB6165BB}" destId="{1260C5E9-BEF6-4400-8175-4D3BE9BAC9FE}" srcOrd="1" destOrd="0" presId="urn:microsoft.com/office/officeart/2018/2/layout/IconLabelList"/>
    <dgm:cxn modelId="{D76BFF93-7566-46E4-A9A8-9877B8F2A5C1}" type="presParOf" srcId="{79B65322-2952-4CC2-B045-4CB3AB6165BB}" destId="{E213D16D-EE8F-4AD4-A290-D547FE85CC9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A1743C-D58A-4242-9CAA-12110B710591}">
      <dsp:nvSpPr>
        <dsp:cNvPr id="0" name=""/>
        <dsp:cNvSpPr/>
      </dsp:nvSpPr>
      <dsp:spPr>
        <a:xfrm>
          <a:off x="550892" y="394754"/>
          <a:ext cx="1444760" cy="144476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E903A9-8944-4A57-A375-E36ABAAD7EEF}">
      <dsp:nvSpPr>
        <dsp:cNvPr id="0" name=""/>
        <dsp:cNvSpPr/>
      </dsp:nvSpPr>
      <dsp:spPr>
        <a:xfrm>
          <a:off x="858792" y="702654"/>
          <a:ext cx="828961" cy="8289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A979AB7-BB95-49F2-AF55-3A37B25CA48B}">
      <dsp:nvSpPr>
        <dsp:cNvPr id="0" name=""/>
        <dsp:cNvSpPr/>
      </dsp:nvSpPr>
      <dsp:spPr>
        <a:xfrm>
          <a:off x="89042" y="2289522"/>
          <a:ext cx="236846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da-DK" sz="1800" kern="1200">
              <a:hlinkClick xmlns:r="http://schemas.openxmlformats.org/officeDocument/2006/relationships" r:id="rId3"/>
            </a:rPr>
            <a:t>The Innovation Cycle</a:t>
          </a:r>
          <a:endParaRPr lang="en-US" sz="1800" kern="1200"/>
        </a:p>
      </dsp:txBody>
      <dsp:txXfrm>
        <a:off x="89042" y="2289522"/>
        <a:ext cx="2368460" cy="720000"/>
      </dsp:txXfrm>
    </dsp:sp>
    <dsp:sp modelId="{234C8112-FF0B-4A91-B797-C6634B3276E3}">
      <dsp:nvSpPr>
        <dsp:cNvPr id="0" name=""/>
        <dsp:cNvSpPr/>
      </dsp:nvSpPr>
      <dsp:spPr>
        <a:xfrm>
          <a:off x="3333833" y="394754"/>
          <a:ext cx="1444760" cy="144476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0F25AA-5BE9-4E8C-AE02-D09A75CC2C39}">
      <dsp:nvSpPr>
        <dsp:cNvPr id="0" name=""/>
        <dsp:cNvSpPr/>
      </dsp:nvSpPr>
      <dsp:spPr>
        <a:xfrm>
          <a:off x="3641733" y="702654"/>
          <a:ext cx="828961" cy="828961"/>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6E8E6AB-C942-4FE4-8978-BCE94FA93AC1}">
      <dsp:nvSpPr>
        <dsp:cNvPr id="0" name=""/>
        <dsp:cNvSpPr/>
      </dsp:nvSpPr>
      <dsp:spPr>
        <a:xfrm>
          <a:off x="2871984" y="2289522"/>
          <a:ext cx="236846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da-DK" sz="1800" kern="1200">
              <a:hlinkClick xmlns:r="http://schemas.openxmlformats.org/officeDocument/2006/relationships" r:id="rId6"/>
            </a:rPr>
            <a:t>What is innovation</a:t>
          </a:r>
          <a:endParaRPr lang="en-US" sz="1800" kern="1200"/>
        </a:p>
      </dsp:txBody>
      <dsp:txXfrm>
        <a:off x="2871984" y="2289522"/>
        <a:ext cx="2368460" cy="720000"/>
      </dsp:txXfrm>
    </dsp:sp>
    <dsp:sp modelId="{9F901121-932D-4333-BA5A-3B94EF75A7C8}">
      <dsp:nvSpPr>
        <dsp:cNvPr id="0" name=""/>
        <dsp:cNvSpPr/>
      </dsp:nvSpPr>
      <dsp:spPr>
        <a:xfrm>
          <a:off x="6116775" y="394754"/>
          <a:ext cx="1444760" cy="144476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DEE871-F3E8-43F9-8E98-1642A9511309}">
      <dsp:nvSpPr>
        <dsp:cNvPr id="0" name=""/>
        <dsp:cNvSpPr/>
      </dsp:nvSpPr>
      <dsp:spPr>
        <a:xfrm>
          <a:off x="6424675" y="702654"/>
          <a:ext cx="828961" cy="82896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8746490-2F17-4850-921E-651C2F09BD10}">
      <dsp:nvSpPr>
        <dsp:cNvPr id="0" name=""/>
        <dsp:cNvSpPr/>
      </dsp:nvSpPr>
      <dsp:spPr>
        <a:xfrm>
          <a:off x="5654925" y="2289522"/>
          <a:ext cx="236846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da-DK" sz="1800" kern="1200">
              <a:hlinkClick xmlns:r="http://schemas.openxmlformats.org/officeDocument/2006/relationships" r:id="rId9"/>
            </a:rPr>
            <a:t>pommes frites game</a:t>
          </a:r>
          <a:endParaRPr lang="en-US" sz="1800" kern="1200"/>
        </a:p>
      </dsp:txBody>
      <dsp:txXfrm>
        <a:off x="5654925" y="2289522"/>
        <a:ext cx="2368460" cy="720000"/>
      </dsp:txXfrm>
    </dsp:sp>
    <dsp:sp modelId="{118898FF-008D-4D00-9FE1-1514D73ADE78}">
      <dsp:nvSpPr>
        <dsp:cNvPr id="0" name=""/>
        <dsp:cNvSpPr/>
      </dsp:nvSpPr>
      <dsp:spPr>
        <a:xfrm>
          <a:off x="8899716" y="394754"/>
          <a:ext cx="1444760" cy="144476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6F5CFF-ED74-45CF-8491-26FC6319F62B}">
      <dsp:nvSpPr>
        <dsp:cNvPr id="0" name=""/>
        <dsp:cNvSpPr/>
      </dsp:nvSpPr>
      <dsp:spPr>
        <a:xfrm>
          <a:off x="9207616" y="702654"/>
          <a:ext cx="828961" cy="828961"/>
        </a:xfrm>
        <a:prstGeom prst="rect">
          <a:avLst/>
        </a:prstGeom>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FDF6841-D19E-47AC-8E8E-B1A4A3EDBFE8}">
      <dsp:nvSpPr>
        <dsp:cNvPr id="0" name=""/>
        <dsp:cNvSpPr/>
      </dsp:nvSpPr>
      <dsp:spPr>
        <a:xfrm>
          <a:off x="8437866" y="2289522"/>
          <a:ext cx="236846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da-DK" sz="1800" kern="1200">
              <a:hlinkClick xmlns:r="http://schemas.openxmlformats.org/officeDocument/2006/relationships" r:id="rId12"/>
            </a:rPr>
            <a:t>Hvad med innovation (youtube.com)</a:t>
          </a:r>
          <a:endParaRPr lang="en-US" sz="1800" kern="1200"/>
        </a:p>
      </dsp:txBody>
      <dsp:txXfrm>
        <a:off x="8437866" y="2289522"/>
        <a:ext cx="236846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5B0FC9-5B5A-40F5-A0B1-786D5844A711}">
      <dsp:nvSpPr>
        <dsp:cNvPr id="0" name=""/>
        <dsp:cNvSpPr/>
      </dsp:nvSpPr>
      <dsp:spPr>
        <a:xfrm>
          <a:off x="938072" y="425888"/>
          <a:ext cx="1449518" cy="14495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7BC42D1-E33B-4BCC-B40D-C42BC60F72F2}">
      <dsp:nvSpPr>
        <dsp:cNvPr id="0" name=""/>
        <dsp:cNvSpPr/>
      </dsp:nvSpPr>
      <dsp:spPr>
        <a:xfrm>
          <a:off x="52256"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da-DK" sz="1400" b="0" i="0" kern="1200">
              <a:hlinkClick xmlns:r="http://schemas.openxmlformats.org/officeDocument/2006/relationships" r:id="rId3"/>
            </a:rPr>
            <a:t>Scribble om bæredygtighed, der kort viser og forklarer hvad begrebet bæredygtighed indebærer. (youtube.com)</a:t>
          </a:r>
          <a:endParaRPr lang="en-US" sz="1400" kern="1200"/>
        </a:p>
      </dsp:txBody>
      <dsp:txXfrm>
        <a:off x="52256" y="2258388"/>
        <a:ext cx="3221151" cy="720000"/>
      </dsp:txXfrm>
    </dsp:sp>
    <dsp:sp modelId="{BFCEA819-589E-4C53-862B-5B23531E2636}">
      <dsp:nvSpPr>
        <dsp:cNvPr id="0" name=""/>
        <dsp:cNvSpPr/>
      </dsp:nvSpPr>
      <dsp:spPr>
        <a:xfrm>
          <a:off x="4722925" y="425888"/>
          <a:ext cx="1449518" cy="1449518"/>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46D38AC-D644-43AB-B4D4-1B552C854825}">
      <dsp:nvSpPr>
        <dsp:cNvPr id="0" name=""/>
        <dsp:cNvSpPr/>
      </dsp:nvSpPr>
      <dsp:spPr>
        <a:xfrm>
          <a:off x="3837109"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da-DK" sz="1400" b="0" i="0" kern="1200">
              <a:hlinkClick xmlns:r="http://schemas.openxmlformats.org/officeDocument/2006/relationships" r:id="rId6"/>
            </a:rPr>
            <a:t>Verdensmål 7: Bæredygtig energi (youtube.com)</a:t>
          </a:r>
          <a:endParaRPr lang="en-US" sz="1400" kern="1200"/>
        </a:p>
      </dsp:txBody>
      <dsp:txXfrm>
        <a:off x="3837109" y="2258388"/>
        <a:ext cx="3221151" cy="720000"/>
      </dsp:txXfrm>
    </dsp:sp>
    <dsp:sp modelId="{4AA2BFA4-F940-49C7-BC45-57B827661E9F}">
      <dsp:nvSpPr>
        <dsp:cNvPr id="0" name=""/>
        <dsp:cNvSpPr/>
      </dsp:nvSpPr>
      <dsp:spPr>
        <a:xfrm>
          <a:off x="8507778" y="425888"/>
          <a:ext cx="1449518" cy="144951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213D16D-EE8F-4AD4-A290-D547FE85CC93}">
      <dsp:nvSpPr>
        <dsp:cNvPr id="0" name=""/>
        <dsp:cNvSpPr/>
      </dsp:nvSpPr>
      <dsp:spPr>
        <a:xfrm>
          <a:off x="7621962"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da-DK" sz="1400" b="0" i="0" kern="1200">
              <a:hlinkClick xmlns:r="http://schemas.openxmlformats.org/officeDocument/2006/relationships" r:id="rId9"/>
            </a:rPr>
            <a:t>Verdensmål 9: Industri, innovation og infrastruktur - YouTube</a:t>
          </a:r>
          <a:endParaRPr lang="en-US" sz="1400" kern="1200"/>
        </a:p>
      </dsp:txBody>
      <dsp:txXfrm>
        <a:off x="7621962" y="2258388"/>
        <a:ext cx="3221151"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a-DK"/>
              <a:t>Klik for at redigere i master</a:t>
            </a:r>
            <a:endParaRPr lang="en-US"/>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i master</a:t>
            </a:r>
            <a:endParaRPr lang="en-US"/>
          </a:p>
        </p:txBody>
      </p:sp>
      <p:sp>
        <p:nvSpPr>
          <p:cNvPr id="4" name="Date Placeholder 3"/>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112339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a:p>
        </p:txBody>
      </p:sp>
      <p:sp>
        <p:nvSpPr>
          <p:cNvPr id="3" name="Content Placeholder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Date Placeholder 3"/>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1854272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a-DK"/>
              <a:t>Klik for at redigere i master</a:t>
            </a:r>
            <a:endParaRPr lang="en-US"/>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1418376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Date Placeholder 4"/>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3761757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i master</a:t>
            </a:r>
            <a:endParaRPr lang="en-US"/>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Date Placeholder 6"/>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2235184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a:p>
        </p:txBody>
      </p:sp>
      <p:sp>
        <p:nvSpPr>
          <p:cNvPr id="7" name="Date Placeholder 2"/>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5" name="Footer Placeholder 3"/>
          <p:cNvSpPr>
            <a:spLocks noGrp="1"/>
          </p:cNvSpPr>
          <p:nvPr>
            <p:ph type="ftr" sz="quarter" idx="11"/>
          </p:nvPr>
        </p:nvSpPr>
        <p:spPr/>
        <p:txBody>
          <a:bodyPr/>
          <a:lstStyle/>
          <a:p>
            <a:endParaRPr lang="da-DK"/>
          </a:p>
        </p:txBody>
      </p:sp>
      <p:sp>
        <p:nvSpPr>
          <p:cNvPr id="6" name="Slide Number Placeholder 4"/>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2397639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5" name="Footer Placeholder 2"/>
          <p:cNvSpPr>
            <a:spLocks noGrp="1"/>
          </p:cNvSpPr>
          <p:nvPr>
            <p:ph type="ftr" sz="quarter" idx="11"/>
          </p:nvPr>
        </p:nvSpPr>
        <p:spPr/>
        <p:txBody>
          <a:bodyPr/>
          <a:lstStyle/>
          <a:p>
            <a:endParaRPr lang="da-DK"/>
          </a:p>
        </p:txBody>
      </p:sp>
      <p:sp>
        <p:nvSpPr>
          <p:cNvPr id="6" name="Slide Number Placeholder 3"/>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2263017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a-DK"/>
              <a:t>Klik for at redigere i master</a:t>
            </a:r>
            <a:endParaRPr lang="en-US"/>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7" name="Date Placeholder 4"/>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5" name="Footer Placeholder 5"/>
          <p:cNvSpPr>
            <a:spLocks noGrp="1"/>
          </p:cNvSpPr>
          <p:nvPr>
            <p:ph type="ftr" sz="quarter" idx="11"/>
          </p:nvPr>
        </p:nvSpPr>
        <p:spPr/>
        <p:txBody>
          <a:bodyPr/>
          <a:lstStyle/>
          <a:p>
            <a:endParaRPr lang="da-DK"/>
          </a:p>
        </p:txBody>
      </p:sp>
      <p:sp>
        <p:nvSpPr>
          <p:cNvPr id="6" name="Slide Number Placeholder 6"/>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3960774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a-DK"/>
              <a:t>Klik for at redigere i master</a:t>
            </a:r>
            <a:endParaRPr lang="en-US"/>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3176527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a-DK"/>
              <a:t>Klik for at redigere i master</a:t>
            </a:r>
            <a:endParaRPr lang="en-US"/>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Date Placeholder 4"/>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40306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a-DK"/>
              <a:t>Klik for at redigere i master</a:t>
            </a:r>
            <a:endParaRPr lang="en-US"/>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4" name="Date Placeholder 3"/>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1365635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a-DK"/>
              <a:t>Klik for at redigere i master</a:t>
            </a:r>
            <a:endParaRPr lang="en-US"/>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a-DK"/>
              <a:t>Klik for at redigere i master</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4" name="Date Placeholder 3"/>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FE3EF7-1988-4A7F-8718-E3937AF35389}" type="slidenum">
              <a:rPr lang="da-DK" smtClean="0"/>
              <a:pPr/>
              <a:t>‹#›</a:t>
            </a:fld>
            <a:endParaRPr lang="da-DK"/>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1205799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a-DK"/>
              <a:t>Klik for at redigere i master</a:t>
            </a:r>
            <a:endParaRPr lang="en-US"/>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3041438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i master</a:t>
            </a:r>
            <a:endParaRPr lang="en-US"/>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42676288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i master</a:t>
            </a:r>
            <a:endParaRPr lang="en-US"/>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3034719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a:p>
        </p:txBody>
      </p:sp>
      <p:sp>
        <p:nvSpPr>
          <p:cNvPr id="3" name="Vertical Text Placeholder 2"/>
          <p:cNvSpPr>
            <a:spLocks noGrp="1"/>
          </p:cNvSpPr>
          <p:nvPr>
            <p:ph type="body" orient="vert" idx="1"/>
          </p:nvPr>
        </p:nvSpPr>
        <p:spPr/>
        <p:txBody>
          <a:bodyPr vert="eaVert" anchor="t" anchorCtr="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42163377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a-DK"/>
              <a:t>Klik for at redigere i master</a:t>
            </a:r>
            <a:endParaRPr lang="en-US"/>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3EB44A38-1780-4206-867B-77C4C49AB7DC}" type="datetimeFigureOut">
              <a:rPr lang="da-DK" smtClean="0"/>
              <a:pPr/>
              <a:t>07-08-2025</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3FE3EF7-1988-4A7F-8718-E3937AF35389}" type="slidenum">
              <a:rPr lang="da-DK" smtClean="0"/>
              <a:pPr/>
              <a:t>‹#›</a:t>
            </a:fld>
            <a:endParaRPr lang="da-DK"/>
          </a:p>
        </p:txBody>
      </p:sp>
    </p:spTree>
    <p:extLst>
      <p:ext uri="{BB962C8B-B14F-4D97-AF65-F5344CB8AC3E}">
        <p14:creationId xmlns:p14="http://schemas.microsoft.com/office/powerpoint/2010/main" val="2037003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print">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print">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print">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cstate="print">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a-DK"/>
              <a:t>Klik for at redigere i master</a:t>
            </a:r>
            <a:endParaRPr lang="en-US"/>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EB44A38-1780-4206-867B-77C4C49AB7DC}" type="datetimeFigureOut">
              <a:rPr lang="da-DK" smtClean="0"/>
              <a:pPr/>
              <a:t>07-08-2025</a:t>
            </a:fld>
            <a:endParaRPr lang="da-DK"/>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da-DK"/>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3FE3EF7-1988-4A7F-8718-E3937AF35389}" type="slidenum">
              <a:rPr lang="da-DK" smtClean="0"/>
              <a:pPr/>
              <a:t>‹#›</a:t>
            </a:fld>
            <a:endParaRPr lang="da-DK"/>
          </a:p>
        </p:txBody>
      </p:sp>
    </p:spTree>
    <p:extLst>
      <p:ext uri="{BB962C8B-B14F-4D97-AF65-F5344CB8AC3E}">
        <p14:creationId xmlns:p14="http://schemas.microsoft.com/office/powerpoint/2010/main" val="297922653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gif"/><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hyperlink" Target="https://verdensmaalene.dk/maal/7"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hyperlink" Target="https://verdensmaalene.dk/maal/12" TargetMode="External"/><Relationship Id="rId4" Type="http://schemas.openxmlformats.org/officeDocument/2006/relationships/hyperlink" Target="https://verdensmaalene.dk/maal/9"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pic>
        <p:nvPicPr>
          <p:cNvPr id="15" name="Picture 14">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sp useBgFill="1">
        <p:nvSpPr>
          <p:cNvPr id="21" name="Rectangle 20">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dsholder til indhold 3" descr="innovationbulb.jpg"/>
          <p:cNvPicPr>
            <a:picLocks noGrp="1" noChangeAspect="1"/>
          </p:cNvPicPr>
          <p:nvPr>
            <p:ph idx="1"/>
          </p:nvPr>
        </p:nvPicPr>
        <p:blipFill>
          <a:blip r:embed="rId6" cstate="print">
            <a:alphaModFix amt="40000"/>
          </a:blip>
          <a:srcRect t="2600" b="5564"/>
          <a:stretch/>
        </p:blipFill>
        <p:spPr>
          <a:xfrm>
            <a:off x="20" y="10"/>
            <a:ext cx="12191980" cy="6857990"/>
          </a:xfrm>
          <a:prstGeom prst="rect">
            <a:avLst/>
          </a:prstGeom>
        </p:spPr>
      </p:pic>
      <p:sp>
        <p:nvSpPr>
          <p:cNvPr id="2" name="Titel 1"/>
          <p:cNvSpPr>
            <a:spLocks noGrp="1"/>
          </p:cNvSpPr>
          <p:nvPr>
            <p:ph type="title"/>
          </p:nvPr>
        </p:nvSpPr>
        <p:spPr>
          <a:xfrm>
            <a:off x="1154955" y="1447800"/>
            <a:ext cx="8825658" cy="3329581"/>
          </a:xfrm>
        </p:spPr>
        <p:txBody>
          <a:bodyPr vert="horz" lIns="91440" tIns="45720" rIns="91440" bIns="45720" rtlCol="0" anchor="b">
            <a:normAutofit/>
          </a:bodyPr>
          <a:lstStyle/>
          <a:p>
            <a:r>
              <a:rPr lang="en-US" sz="5600">
                <a:solidFill>
                  <a:schemeClr val="tx1"/>
                </a:solidFill>
              </a:rPr>
              <a:t>Innovationshelikoptoren</a:t>
            </a:r>
          </a:p>
        </p:txBody>
      </p:sp>
      <p:pic>
        <p:nvPicPr>
          <p:cNvPr id="3" name="Picture 2">
            <a:extLst>
              <a:ext uri="{FF2B5EF4-FFF2-40B4-BE49-F238E27FC236}">
                <a16:creationId xmlns:a16="http://schemas.microsoft.com/office/drawing/2014/main" id="{3B221113-8FFE-0072-A767-8104A33B2D58}"/>
              </a:ext>
            </a:extLst>
          </p:cNvPr>
          <p:cNvPicPr>
            <a:picLocks noChangeAspect="1"/>
          </p:cNvPicPr>
          <p:nvPr/>
        </p:nvPicPr>
        <p:blipFill>
          <a:blip r:embed="rId7"/>
          <a:stretch>
            <a:fillRect/>
          </a:stretch>
        </p:blipFill>
        <p:spPr>
          <a:xfrm>
            <a:off x="6953893" y="6082227"/>
            <a:ext cx="3813861" cy="768951"/>
          </a:xfrm>
          <a:prstGeom prst="rect">
            <a:avLst/>
          </a:prstGeom>
        </p:spPr>
      </p:pic>
      <p:pic>
        <p:nvPicPr>
          <p:cNvPr id="5" name="Picture 4">
            <a:extLst>
              <a:ext uri="{FF2B5EF4-FFF2-40B4-BE49-F238E27FC236}">
                <a16:creationId xmlns:a16="http://schemas.microsoft.com/office/drawing/2014/main" id="{F0AFCE10-BB3B-049E-7553-FC0F242F1A30}"/>
              </a:ext>
            </a:extLst>
          </p:cNvPr>
          <p:cNvPicPr>
            <a:picLocks noChangeAspect="1"/>
          </p:cNvPicPr>
          <p:nvPr/>
        </p:nvPicPr>
        <p:blipFill>
          <a:blip r:embed="rId8"/>
          <a:stretch>
            <a:fillRect/>
          </a:stretch>
        </p:blipFill>
        <p:spPr>
          <a:xfrm>
            <a:off x="10919641" y="6098317"/>
            <a:ext cx="1267856" cy="736773"/>
          </a:xfrm>
          <a:prstGeom prst="rect">
            <a:avLst/>
          </a:prstGeom>
        </p:spPr>
      </p:pic>
      <p:pic>
        <p:nvPicPr>
          <p:cNvPr id="6" name="Picture 5">
            <a:extLst>
              <a:ext uri="{FF2B5EF4-FFF2-40B4-BE49-F238E27FC236}">
                <a16:creationId xmlns:a16="http://schemas.microsoft.com/office/drawing/2014/main" id="{E75689D8-03C4-91BE-F627-429E18A7EF81}"/>
              </a:ext>
            </a:extLst>
          </p:cNvPr>
          <p:cNvPicPr>
            <a:picLocks noChangeAspect="1"/>
          </p:cNvPicPr>
          <p:nvPr/>
        </p:nvPicPr>
        <p:blipFill>
          <a:blip r:embed="rId9"/>
          <a:stretch>
            <a:fillRect/>
          </a:stretch>
        </p:blipFill>
        <p:spPr>
          <a:xfrm>
            <a:off x="9828770" y="286136"/>
            <a:ext cx="1905000" cy="5810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da-DK"/>
              <a:t>Innovation</a:t>
            </a:r>
          </a:p>
        </p:txBody>
      </p:sp>
      <p:sp>
        <p:nvSpPr>
          <p:cNvPr id="5" name="Pladsholder til indhold 4"/>
          <p:cNvSpPr>
            <a:spLocks noGrp="1"/>
          </p:cNvSpPr>
          <p:nvPr>
            <p:ph idx="1"/>
          </p:nvPr>
        </p:nvSpPr>
        <p:spPr/>
        <p:txBody>
          <a:bodyPr>
            <a:normAutofit lnSpcReduction="10000"/>
          </a:bodyPr>
          <a:lstStyle/>
          <a:p>
            <a:r>
              <a:rPr lang="da-DK"/>
              <a:t>Innovation handler om at tænke nyt. Nytænkning opstår som oftest, hvis man står over for et problem, som irriterer en i hverdagen. Det kan være, at ens høretelefoner altid er filtret sammen - så må man tænke i, hvordan man kan løse problemet.</a:t>
            </a:r>
          </a:p>
          <a:p>
            <a:r>
              <a:rPr lang="da-DK"/>
              <a:t>Man kan også tænke </a:t>
            </a:r>
            <a:r>
              <a:rPr lang="da-DK" i="1"/>
              <a:t>helt</a:t>
            </a:r>
            <a:r>
              <a:rPr lang="da-DK"/>
              <a:t> nyt, hvis man har nogle visioner eller en idé, som man gerne vil gøre til virkelighed. Hvis man ønsker sig en skaterbane i kommunen, og der ikke er en i forvejen, må man tænke helt fra bunden, hvordan man kan få sin idé gennemført.</a:t>
            </a:r>
          </a:p>
          <a:p>
            <a:r>
              <a:rPr lang="da-DK"/>
              <a:t>Innovation er en proces. Hvis man vil nå hele vejen fra idé til færdigt koncept, er det nødvendigt at strukturere sit arbejde. Ideerne skal tænkes godt igennem, inden de føres ud i livet. Derfor arbejder man vi i fire faser, som kræver forskellige kompetencer og forskellige ”værktøjer”.</a:t>
            </a:r>
            <a:br>
              <a:rPr lang="da-DK"/>
            </a:br>
            <a:endParaRPr lang="da-DK"/>
          </a:p>
        </p:txBody>
      </p:sp>
    </p:spTree>
    <p:extLst>
      <p:ext uri="{BB962C8B-B14F-4D97-AF65-F5344CB8AC3E}">
        <p14:creationId xmlns:p14="http://schemas.microsoft.com/office/powerpoint/2010/main" val="244404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1000"/>
                                        <p:tgtEl>
                                          <p:spTgt spid="5">
                                            <p:txEl>
                                              <p:pRg st="2" end="2"/>
                                            </p:txEl>
                                          </p:spTgt>
                                        </p:tgtEl>
                                      </p:cBhvr>
                                    </p:animEffect>
                                    <p:anim calcmode="lin" valueType="num">
                                      <p:cBhvr>
                                        <p:cTn id="2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Picture 8">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5" name="Picture 10">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6" name="Oval 12">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pic>
        <p:nvPicPr>
          <p:cNvPr id="27" name="Picture 14">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8" name="Picture 1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9" name="Rectangle 18">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sp useBgFill="1">
        <p:nvSpPr>
          <p:cNvPr id="30" name="Rectangle 20">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a:extLst>
              <a:ext uri="{FF2B5EF4-FFF2-40B4-BE49-F238E27FC236}">
                <a16:creationId xmlns:a16="http://schemas.microsoft.com/office/drawing/2014/main" id="{C392D55B-4FF9-BE4F-F04F-08B15C6AEF6F}"/>
              </a:ext>
            </a:extLst>
          </p:cNvPr>
          <p:cNvPicPr>
            <a:picLocks noChangeAspect="1"/>
          </p:cNvPicPr>
          <p:nvPr/>
        </p:nvPicPr>
        <p:blipFill>
          <a:blip r:embed="rId6">
            <a:alphaModFix amt="40000"/>
          </a:blip>
          <a:srcRect l="4341" t="9091" r="13640" b="1"/>
          <a:stretch/>
        </p:blipFill>
        <p:spPr>
          <a:xfrm>
            <a:off x="20" y="10"/>
            <a:ext cx="12191980" cy="6857990"/>
          </a:xfrm>
          <a:prstGeom prst="rect">
            <a:avLst/>
          </a:prstGeom>
        </p:spPr>
      </p:pic>
      <p:sp>
        <p:nvSpPr>
          <p:cNvPr id="2" name="Titel 1"/>
          <p:cNvSpPr>
            <a:spLocks noGrp="1"/>
          </p:cNvSpPr>
          <p:nvPr>
            <p:ph type="title" idx="4294967295"/>
          </p:nvPr>
        </p:nvSpPr>
        <p:spPr>
          <a:xfrm>
            <a:off x="1154955" y="1447800"/>
            <a:ext cx="8825658" cy="3329581"/>
          </a:xfrm>
        </p:spPr>
        <p:txBody>
          <a:bodyPr vert="horz" lIns="91440" tIns="45720" rIns="91440" bIns="45720" rtlCol="0" anchor="b">
            <a:normAutofit/>
          </a:bodyPr>
          <a:lstStyle/>
          <a:p>
            <a:pPr>
              <a:lnSpc>
                <a:spcPct val="90000"/>
              </a:lnSpc>
            </a:pPr>
            <a:r>
              <a:rPr lang="en-US" sz="7200">
                <a:solidFill>
                  <a:schemeClr val="tx1"/>
                </a:solidFill>
              </a:rPr>
              <a:t>KREATIVITET </a:t>
            </a:r>
            <a:br>
              <a:rPr lang="en-US" sz="7200">
                <a:solidFill>
                  <a:schemeClr val="tx1"/>
                </a:solidFill>
              </a:rPr>
            </a:br>
            <a:r>
              <a:rPr lang="en-US" sz="7200">
                <a:solidFill>
                  <a:schemeClr val="tx1"/>
                </a:solidFill>
              </a:rPr>
              <a:t>vs. </a:t>
            </a:r>
            <a:br>
              <a:rPr lang="en-US" sz="7200">
                <a:solidFill>
                  <a:schemeClr val="tx1"/>
                </a:solidFill>
              </a:rPr>
            </a:br>
            <a:r>
              <a:rPr lang="en-US" sz="7200">
                <a:solidFill>
                  <a:schemeClr val="tx1"/>
                </a:solidFill>
              </a:rPr>
              <a:t>INNOVATION</a:t>
            </a:r>
          </a:p>
        </p:txBody>
      </p:sp>
      <p:sp>
        <p:nvSpPr>
          <p:cNvPr id="23" name="Rectangle 22">
            <a:extLst>
              <a:ext uri="{FF2B5EF4-FFF2-40B4-BE49-F238E27FC236}">
                <a16:creationId xmlns:a16="http://schemas.microsoft.com/office/drawing/2014/main" id="{C885E190-58DD-42DD-A4A8-401E15C92A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spTree>
    <p:extLst>
      <p:ext uri="{BB962C8B-B14F-4D97-AF65-F5344CB8AC3E}">
        <p14:creationId xmlns:p14="http://schemas.microsoft.com/office/powerpoint/2010/main" val="2770611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5" name="Picture 4" descr="Vinklet foto af en mand med blyant over et farve katalog">
            <a:extLst>
              <a:ext uri="{FF2B5EF4-FFF2-40B4-BE49-F238E27FC236}">
                <a16:creationId xmlns:a16="http://schemas.microsoft.com/office/drawing/2014/main" id="{9669A6ED-4A0C-0660-26A9-B8D36175B901}"/>
              </a:ext>
            </a:extLst>
          </p:cNvPr>
          <p:cNvPicPr>
            <a:picLocks noChangeAspect="1"/>
          </p:cNvPicPr>
          <p:nvPr/>
        </p:nvPicPr>
        <p:blipFill>
          <a:blip r:embed="rId3"/>
          <a:srcRect t="8340" b="7390"/>
          <a:stretch/>
        </p:blipFill>
        <p:spPr>
          <a:xfrm>
            <a:off x="20" y="10"/>
            <a:ext cx="12191980" cy="6857990"/>
          </a:xfrm>
          <a:prstGeom prst="rect">
            <a:avLst/>
          </a:prstGeom>
        </p:spPr>
      </p:pic>
      <p:sp>
        <p:nvSpPr>
          <p:cNvPr id="2" name="Titel 1"/>
          <p:cNvSpPr>
            <a:spLocks noGrp="1"/>
          </p:cNvSpPr>
          <p:nvPr>
            <p:ph type="title" idx="4294967295"/>
          </p:nvPr>
        </p:nvSpPr>
        <p:spPr>
          <a:xfrm>
            <a:off x="0" y="274638"/>
            <a:ext cx="10972800" cy="1143000"/>
          </a:xfrm>
        </p:spPr>
        <p:txBody>
          <a:bodyPr/>
          <a:lstStyle/>
          <a:p>
            <a:r>
              <a:rPr lang="da-DK">
                <a:solidFill>
                  <a:schemeClr val="tx1"/>
                </a:solidFill>
                <a:latin typeface="Vim SM Oblique"/>
                <a:cs typeface="Vim SM Oblique"/>
              </a:rPr>
              <a:t>kreativitet</a:t>
            </a:r>
          </a:p>
        </p:txBody>
      </p:sp>
      <p:sp>
        <p:nvSpPr>
          <p:cNvPr id="3" name="Pladsholder til indhold 2"/>
          <p:cNvSpPr>
            <a:spLocks noGrp="1"/>
          </p:cNvSpPr>
          <p:nvPr>
            <p:ph idx="4294967295"/>
          </p:nvPr>
        </p:nvSpPr>
        <p:spPr>
          <a:xfrm>
            <a:off x="0" y="1800225"/>
            <a:ext cx="8229600" cy="4143375"/>
          </a:xfrm>
        </p:spPr>
        <p:txBody>
          <a:bodyPr>
            <a:normAutofit lnSpcReduction="10000"/>
          </a:bodyPr>
          <a:lstStyle/>
          <a:p>
            <a:pPr marL="0" indent="0">
              <a:lnSpc>
                <a:spcPct val="90000"/>
              </a:lnSpc>
              <a:buNone/>
            </a:pPr>
            <a:endParaRPr lang="da-DK" sz="1700">
              <a:solidFill>
                <a:srgbClr val="0000FF"/>
              </a:solidFill>
              <a:latin typeface="Montserrat-Regular"/>
              <a:cs typeface="Montserrat-Regular"/>
            </a:endParaRPr>
          </a:p>
          <a:p>
            <a:pPr>
              <a:lnSpc>
                <a:spcPct val="90000"/>
              </a:lnSpc>
            </a:pPr>
            <a:r>
              <a:rPr lang="en-US" sz="1700" err="1">
                <a:solidFill>
                  <a:schemeClr val="accent3"/>
                </a:solidFill>
                <a:latin typeface="Montserrat-Regular"/>
                <a:cs typeface="Montserrat-Regular"/>
              </a:rPr>
              <a:t>Kreativitet</a:t>
            </a:r>
            <a:r>
              <a:rPr lang="en-US" sz="1700">
                <a:solidFill>
                  <a:schemeClr val="accent3"/>
                </a:solidFill>
                <a:latin typeface="Montserrat-Regular"/>
                <a:cs typeface="Montserrat-Regular"/>
              </a:rPr>
              <a:t> er </a:t>
            </a:r>
            <a:r>
              <a:rPr lang="en-US" sz="1700" err="1">
                <a:solidFill>
                  <a:schemeClr val="accent3"/>
                </a:solidFill>
                <a:latin typeface="Montserrat-Regular"/>
                <a:cs typeface="Montserrat-Regular"/>
              </a:rPr>
              <a:t>evnen</a:t>
            </a:r>
            <a:r>
              <a:rPr lang="en-US" sz="1700">
                <a:solidFill>
                  <a:schemeClr val="accent3"/>
                </a:solidFill>
                <a:latin typeface="Montserrat-Regular"/>
                <a:cs typeface="Montserrat-Regular"/>
              </a:rPr>
              <a:t> </a:t>
            </a:r>
            <a:r>
              <a:rPr lang="en-US" sz="1700" err="1">
                <a:solidFill>
                  <a:schemeClr val="accent3"/>
                </a:solidFill>
                <a:latin typeface="Montserrat-Regular"/>
                <a:cs typeface="Montserrat-Regular"/>
              </a:rPr>
              <a:t>til</a:t>
            </a:r>
            <a:r>
              <a:rPr lang="en-US" sz="1700">
                <a:solidFill>
                  <a:schemeClr val="accent3"/>
                </a:solidFill>
                <a:latin typeface="Montserrat-Regular"/>
                <a:cs typeface="Montserrat-Regular"/>
              </a:rPr>
              <a:t> at </a:t>
            </a:r>
            <a:r>
              <a:rPr lang="en-US" sz="1700" err="1">
                <a:solidFill>
                  <a:schemeClr val="accent3"/>
                </a:solidFill>
                <a:latin typeface="Montserrat-Regular"/>
                <a:cs typeface="Montserrat-Regular"/>
              </a:rPr>
              <a:t>lege</a:t>
            </a:r>
            <a:r>
              <a:rPr lang="en-US" sz="1700">
                <a:solidFill>
                  <a:schemeClr val="accent3"/>
                </a:solidFill>
                <a:latin typeface="Montserrat-Regular"/>
                <a:cs typeface="Montserrat-Regular"/>
              </a:rPr>
              <a:t> med </a:t>
            </a:r>
            <a:r>
              <a:rPr lang="en-US" sz="1700" err="1">
                <a:solidFill>
                  <a:schemeClr val="accent3"/>
                </a:solidFill>
                <a:latin typeface="Montserrat-Regular"/>
                <a:cs typeface="Montserrat-Regular"/>
              </a:rPr>
              <a:t>idéer</a:t>
            </a:r>
            <a:r>
              <a:rPr lang="en-US" sz="1700">
                <a:solidFill>
                  <a:schemeClr val="accent3"/>
                </a:solidFill>
                <a:latin typeface="Montserrat-Regular"/>
                <a:cs typeface="Montserrat-Regular"/>
              </a:rPr>
              <a:t>, tanker og </a:t>
            </a:r>
            <a:r>
              <a:rPr lang="en-US" sz="1700" err="1">
                <a:solidFill>
                  <a:schemeClr val="accent3"/>
                </a:solidFill>
                <a:latin typeface="Montserrat-Regular"/>
                <a:cs typeface="Montserrat-Regular"/>
              </a:rPr>
              <a:t>muligheder</a:t>
            </a:r>
            <a:endParaRPr lang="en-US" sz="1700">
              <a:solidFill>
                <a:schemeClr val="accent3"/>
              </a:solidFill>
              <a:latin typeface="Montserrat-Regular"/>
              <a:cs typeface="Montserrat-Regular"/>
            </a:endParaRPr>
          </a:p>
          <a:p>
            <a:pPr marL="0" indent="0">
              <a:lnSpc>
                <a:spcPct val="90000"/>
              </a:lnSpc>
              <a:buNone/>
            </a:pPr>
            <a:endParaRPr lang="en-US" sz="1700">
              <a:solidFill>
                <a:schemeClr val="accent3"/>
              </a:solidFill>
              <a:latin typeface="Montserrat-Regular"/>
              <a:cs typeface="Montserrat-Regular"/>
            </a:endParaRPr>
          </a:p>
          <a:p>
            <a:pPr>
              <a:lnSpc>
                <a:spcPct val="90000"/>
              </a:lnSpc>
            </a:pPr>
            <a:r>
              <a:rPr lang="en-US" sz="1700" err="1">
                <a:solidFill>
                  <a:schemeClr val="accent3"/>
                </a:solidFill>
                <a:latin typeface="Montserrat-Regular"/>
                <a:cs typeface="Montserrat-Regular"/>
              </a:rPr>
              <a:t>Kreativitet</a:t>
            </a:r>
            <a:r>
              <a:rPr lang="en-US" sz="1700">
                <a:solidFill>
                  <a:schemeClr val="accent3"/>
                </a:solidFill>
                <a:latin typeface="Montserrat-Regular"/>
                <a:cs typeface="Montserrat-Regular"/>
              </a:rPr>
              <a:t> er med </a:t>
            </a:r>
            <a:r>
              <a:rPr lang="en-US" sz="1700" err="1">
                <a:solidFill>
                  <a:schemeClr val="accent3"/>
                </a:solidFill>
                <a:latin typeface="Montserrat-Regular"/>
                <a:cs typeface="Montserrat-Regular"/>
              </a:rPr>
              <a:t>til</a:t>
            </a:r>
            <a:r>
              <a:rPr lang="en-US" sz="1700">
                <a:solidFill>
                  <a:schemeClr val="accent3"/>
                </a:solidFill>
                <a:latin typeface="Montserrat-Regular"/>
                <a:cs typeface="Montserrat-Regular"/>
              </a:rPr>
              <a:t> at </a:t>
            </a:r>
            <a:r>
              <a:rPr lang="en-US" sz="1700" err="1">
                <a:solidFill>
                  <a:schemeClr val="accent3"/>
                </a:solidFill>
                <a:latin typeface="Montserrat-Regular"/>
                <a:cs typeface="Montserrat-Regular"/>
              </a:rPr>
              <a:t>skabe</a:t>
            </a:r>
            <a:r>
              <a:rPr lang="en-US" sz="1700">
                <a:solidFill>
                  <a:schemeClr val="accent3"/>
                </a:solidFill>
                <a:latin typeface="Montserrat-Regular"/>
                <a:cs typeface="Montserrat-Regular"/>
              </a:rPr>
              <a:t> et mere </a:t>
            </a:r>
            <a:r>
              <a:rPr lang="en-US" sz="1700" err="1">
                <a:solidFill>
                  <a:schemeClr val="accent3"/>
                </a:solidFill>
                <a:latin typeface="Montserrat-Regular"/>
                <a:cs typeface="Montserrat-Regular"/>
              </a:rPr>
              <a:t>optimalt</a:t>
            </a:r>
            <a:r>
              <a:rPr lang="en-US" sz="1700">
                <a:solidFill>
                  <a:schemeClr val="accent3"/>
                </a:solidFill>
                <a:latin typeface="Montserrat-Regular"/>
                <a:cs typeface="Montserrat-Regular"/>
              </a:rPr>
              <a:t> </a:t>
            </a:r>
            <a:r>
              <a:rPr lang="en-US" sz="1700" err="1">
                <a:solidFill>
                  <a:schemeClr val="accent3"/>
                </a:solidFill>
                <a:latin typeface="Montserrat-Regular"/>
                <a:cs typeface="Montserrat-Regular"/>
              </a:rPr>
              <a:t>arbejdsklima</a:t>
            </a:r>
            <a:r>
              <a:rPr lang="en-US" sz="1700">
                <a:solidFill>
                  <a:schemeClr val="accent3"/>
                </a:solidFill>
                <a:latin typeface="Montserrat-Regular"/>
                <a:cs typeface="Montserrat-Regular"/>
              </a:rPr>
              <a:t> </a:t>
            </a:r>
            <a:r>
              <a:rPr lang="en-US" sz="1700" err="1">
                <a:solidFill>
                  <a:schemeClr val="accent3"/>
                </a:solidFill>
                <a:latin typeface="Montserrat-Regular"/>
                <a:cs typeface="Montserrat-Regular"/>
              </a:rPr>
              <a:t>i</a:t>
            </a:r>
            <a:r>
              <a:rPr lang="en-US" sz="1700">
                <a:solidFill>
                  <a:schemeClr val="accent3"/>
                </a:solidFill>
                <a:latin typeface="Montserrat-Regular"/>
                <a:cs typeface="Montserrat-Regular"/>
              </a:rPr>
              <a:t> </a:t>
            </a:r>
            <a:r>
              <a:rPr lang="en-US" sz="1700" err="1">
                <a:solidFill>
                  <a:schemeClr val="accent3"/>
                </a:solidFill>
                <a:latin typeface="Montserrat-Regular"/>
                <a:cs typeface="Montserrat-Regular"/>
              </a:rPr>
              <a:t>grupper</a:t>
            </a:r>
            <a:r>
              <a:rPr lang="en-US" sz="1700">
                <a:solidFill>
                  <a:schemeClr val="accent3"/>
                </a:solidFill>
                <a:latin typeface="Montserrat-Regular"/>
                <a:cs typeface="Montserrat-Regular"/>
              </a:rPr>
              <a:t> og </a:t>
            </a:r>
            <a:r>
              <a:rPr lang="en-US" sz="1700" err="1">
                <a:solidFill>
                  <a:schemeClr val="accent3"/>
                </a:solidFill>
                <a:latin typeface="Montserrat-Regular"/>
                <a:cs typeface="Montserrat-Regular"/>
              </a:rPr>
              <a:t>organisationer</a:t>
            </a:r>
            <a:endParaRPr lang="en-US" sz="1700">
              <a:solidFill>
                <a:schemeClr val="accent3"/>
              </a:solidFill>
              <a:latin typeface="Montserrat-Regular"/>
              <a:cs typeface="Montserrat-Regular"/>
            </a:endParaRPr>
          </a:p>
          <a:p>
            <a:pPr marL="0" indent="0">
              <a:lnSpc>
                <a:spcPct val="90000"/>
              </a:lnSpc>
              <a:buNone/>
            </a:pPr>
            <a:endParaRPr lang="en-US" sz="1700">
              <a:solidFill>
                <a:schemeClr val="accent3"/>
              </a:solidFill>
              <a:latin typeface="Montserrat-Regular"/>
              <a:cs typeface="Montserrat-Regular"/>
            </a:endParaRPr>
          </a:p>
          <a:p>
            <a:pPr>
              <a:lnSpc>
                <a:spcPct val="90000"/>
              </a:lnSpc>
            </a:pPr>
            <a:r>
              <a:rPr lang="en-US" sz="1700" err="1">
                <a:solidFill>
                  <a:schemeClr val="accent3"/>
                </a:solidFill>
                <a:latin typeface="Montserrat-Regular"/>
                <a:cs typeface="Montserrat-Regular"/>
              </a:rPr>
              <a:t>Kreativitet</a:t>
            </a:r>
            <a:r>
              <a:rPr lang="en-US" sz="1700">
                <a:solidFill>
                  <a:schemeClr val="accent3"/>
                </a:solidFill>
                <a:latin typeface="Montserrat-Regular"/>
                <a:cs typeface="Montserrat-Regular"/>
              </a:rPr>
              <a:t> </a:t>
            </a:r>
            <a:r>
              <a:rPr lang="en-US" sz="1700" err="1">
                <a:solidFill>
                  <a:schemeClr val="accent3"/>
                </a:solidFill>
                <a:latin typeface="Montserrat-Regular"/>
                <a:cs typeface="Montserrat-Regular"/>
              </a:rPr>
              <a:t>fremmes</a:t>
            </a:r>
            <a:r>
              <a:rPr lang="en-US" sz="1700">
                <a:solidFill>
                  <a:schemeClr val="accent3"/>
                </a:solidFill>
                <a:latin typeface="Montserrat-Regular"/>
                <a:cs typeface="Montserrat-Regular"/>
              </a:rPr>
              <a:t> </a:t>
            </a:r>
            <a:r>
              <a:rPr lang="en-US" sz="1700" err="1">
                <a:solidFill>
                  <a:schemeClr val="accent3"/>
                </a:solidFill>
                <a:latin typeface="Montserrat-Regular"/>
                <a:cs typeface="Montserrat-Regular"/>
              </a:rPr>
              <a:t>gennem</a:t>
            </a:r>
            <a:r>
              <a:rPr lang="en-US" sz="1700">
                <a:solidFill>
                  <a:schemeClr val="accent3"/>
                </a:solidFill>
                <a:latin typeface="Montserrat-Regular"/>
                <a:cs typeface="Montserrat-Regular"/>
              </a:rPr>
              <a:t> inspiration og </a:t>
            </a:r>
            <a:r>
              <a:rPr lang="da-DK" sz="1700">
                <a:solidFill>
                  <a:schemeClr val="accent3"/>
                </a:solidFill>
                <a:latin typeface="Montserrat-Regular"/>
                <a:cs typeface="Montserrat-Regular"/>
              </a:rPr>
              <a:t>provokation</a:t>
            </a:r>
            <a:r>
              <a:rPr lang="en-US" sz="1700">
                <a:solidFill>
                  <a:schemeClr val="accent3"/>
                </a:solidFill>
                <a:latin typeface="Montserrat-Regular"/>
                <a:cs typeface="Montserrat-Regular"/>
              </a:rPr>
              <a:t> (</a:t>
            </a:r>
            <a:r>
              <a:rPr lang="da-DK" sz="1700" err="1">
                <a:solidFill>
                  <a:schemeClr val="accent3"/>
                </a:solidFill>
                <a:latin typeface="Montserrat-Regular"/>
                <a:cs typeface="Montserrat-Regular"/>
              </a:rPr>
              <a:t>evt</a:t>
            </a:r>
            <a:r>
              <a:rPr lang="en-US" sz="1700">
                <a:solidFill>
                  <a:schemeClr val="accent3"/>
                </a:solidFill>
                <a:latin typeface="Montserrat-Regular"/>
                <a:cs typeface="Montserrat-Regular"/>
              </a:rPr>
              <a:t>. </a:t>
            </a:r>
            <a:r>
              <a:rPr lang="en-US" sz="1700" err="1">
                <a:solidFill>
                  <a:schemeClr val="accent3"/>
                </a:solidFill>
                <a:latin typeface="Montserrat-Regular"/>
                <a:cs typeface="Montserrat-Regular"/>
              </a:rPr>
              <a:t>benspænd</a:t>
            </a:r>
            <a:r>
              <a:rPr lang="en-US" sz="1700">
                <a:solidFill>
                  <a:schemeClr val="accent3"/>
                </a:solidFill>
                <a:latin typeface="Montserrat-Regular"/>
                <a:cs typeface="Montserrat-Regular"/>
              </a:rPr>
              <a:t>)  </a:t>
            </a:r>
          </a:p>
          <a:p>
            <a:pPr marL="0" indent="0">
              <a:lnSpc>
                <a:spcPct val="90000"/>
              </a:lnSpc>
              <a:buNone/>
            </a:pPr>
            <a:endParaRPr lang="en-US" sz="1700">
              <a:solidFill>
                <a:schemeClr val="accent3"/>
              </a:solidFill>
              <a:latin typeface="Montserrat-Regular"/>
              <a:cs typeface="Montserrat-Regular"/>
            </a:endParaRPr>
          </a:p>
          <a:p>
            <a:pPr>
              <a:lnSpc>
                <a:spcPct val="90000"/>
              </a:lnSpc>
            </a:pPr>
            <a:r>
              <a:rPr lang="en-US" sz="1700" err="1">
                <a:solidFill>
                  <a:schemeClr val="accent3"/>
                </a:solidFill>
                <a:latin typeface="Montserrat-Regular"/>
                <a:cs typeface="Montserrat-Regular"/>
              </a:rPr>
              <a:t>Kreativitet</a:t>
            </a:r>
            <a:r>
              <a:rPr lang="en-US" sz="1700">
                <a:solidFill>
                  <a:schemeClr val="accent3"/>
                </a:solidFill>
                <a:latin typeface="Montserrat-Regular"/>
                <a:cs typeface="Montserrat-Regular"/>
              </a:rPr>
              <a:t> </a:t>
            </a:r>
            <a:r>
              <a:rPr lang="en-US" sz="1700" err="1">
                <a:solidFill>
                  <a:schemeClr val="accent3"/>
                </a:solidFill>
                <a:latin typeface="Montserrat-Regular"/>
                <a:cs typeface="Montserrat-Regular"/>
              </a:rPr>
              <a:t>kan</a:t>
            </a:r>
            <a:r>
              <a:rPr lang="en-US" sz="1700">
                <a:solidFill>
                  <a:schemeClr val="accent3"/>
                </a:solidFill>
                <a:latin typeface="Montserrat-Regular"/>
                <a:cs typeface="Montserrat-Regular"/>
              </a:rPr>
              <a:t> </a:t>
            </a:r>
            <a:r>
              <a:rPr lang="en-US" sz="1700" err="1">
                <a:solidFill>
                  <a:schemeClr val="accent3"/>
                </a:solidFill>
                <a:latin typeface="Montserrat-Regular"/>
                <a:cs typeface="Montserrat-Regular"/>
              </a:rPr>
              <a:t>læres</a:t>
            </a:r>
            <a:r>
              <a:rPr lang="en-US" sz="1700">
                <a:solidFill>
                  <a:schemeClr val="accent3"/>
                </a:solidFill>
                <a:latin typeface="Montserrat-Regular"/>
                <a:cs typeface="Montserrat-Regular"/>
              </a:rPr>
              <a:t> og </a:t>
            </a:r>
            <a:r>
              <a:rPr lang="en-US" sz="1700" err="1">
                <a:solidFill>
                  <a:schemeClr val="accent3"/>
                </a:solidFill>
                <a:latin typeface="Montserrat-Regular"/>
                <a:cs typeface="Montserrat-Regular"/>
              </a:rPr>
              <a:t>befordres</a:t>
            </a:r>
            <a:r>
              <a:rPr lang="en-US" sz="1700">
                <a:solidFill>
                  <a:schemeClr val="accent3"/>
                </a:solidFill>
                <a:latin typeface="Montserrat-Regular"/>
                <a:cs typeface="Montserrat-Regular"/>
              </a:rPr>
              <a:t> </a:t>
            </a:r>
            <a:r>
              <a:rPr lang="en-US" sz="1700" err="1">
                <a:solidFill>
                  <a:schemeClr val="accent3"/>
                </a:solidFill>
                <a:latin typeface="Montserrat-Regular"/>
                <a:cs typeface="Montserrat-Regular"/>
              </a:rPr>
              <a:t>ved</a:t>
            </a:r>
            <a:r>
              <a:rPr lang="en-US" sz="1700">
                <a:solidFill>
                  <a:schemeClr val="accent3"/>
                </a:solidFill>
                <a:latin typeface="Montserrat-Regular"/>
                <a:cs typeface="Montserrat-Regular"/>
              </a:rPr>
              <a:t> </a:t>
            </a:r>
            <a:r>
              <a:rPr lang="en-US" sz="1700" err="1">
                <a:solidFill>
                  <a:schemeClr val="accent3"/>
                </a:solidFill>
                <a:latin typeface="Montserrat-Regular"/>
                <a:cs typeface="Montserrat-Regular"/>
              </a:rPr>
              <a:t>hjælp</a:t>
            </a:r>
            <a:r>
              <a:rPr lang="en-US" sz="1700">
                <a:solidFill>
                  <a:schemeClr val="accent3"/>
                </a:solidFill>
                <a:latin typeface="Montserrat-Regular"/>
                <a:cs typeface="Montserrat-Regular"/>
              </a:rPr>
              <a:t> </a:t>
            </a:r>
            <a:r>
              <a:rPr lang="en-US" sz="1700" err="1">
                <a:solidFill>
                  <a:schemeClr val="accent3"/>
                </a:solidFill>
                <a:latin typeface="Montserrat-Regular"/>
                <a:cs typeface="Montserrat-Regular"/>
              </a:rPr>
              <a:t>af</a:t>
            </a:r>
            <a:r>
              <a:rPr lang="en-US" sz="1700">
                <a:solidFill>
                  <a:schemeClr val="accent3"/>
                </a:solidFill>
                <a:latin typeface="Montserrat-Regular"/>
                <a:cs typeface="Montserrat-Regular"/>
              </a:rPr>
              <a:t> </a:t>
            </a:r>
            <a:r>
              <a:rPr lang="en-US" sz="1700" err="1">
                <a:solidFill>
                  <a:schemeClr val="accent3"/>
                </a:solidFill>
                <a:latin typeface="Montserrat-Regular"/>
                <a:cs typeface="Montserrat-Regular"/>
              </a:rPr>
              <a:t>kreativitetsmetoder</a:t>
            </a:r>
            <a:endParaRPr lang="en-US" sz="1700">
              <a:solidFill>
                <a:schemeClr val="accent3"/>
              </a:solidFill>
              <a:latin typeface="Montserrat-Regular"/>
              <a:cs typeface="Montserrat-Regular"/>
            </a:endParaRPr>
          </a:p>
          <a:p>
            <a:pPr marL="0" indent="0">
              <a:lnSpc>
                <a:spcPct val="90000"/>
              </a:lnSpc>
              <a:buNone/>
            </a:pPr>
            <a:endParaRPr lang="da-DK" sz="1700">
              <a:solidFill>
                <a:schemeClr val="accent3"/>
              </a:solidFill>
              <a:latin typeface="Montserrat-Regular"/>
              <a:cs typeface="Montserrat-Regular"/>
            </a:endParaRPr>
          </a:p>
          <a:p>
            <a:pPr>
              <a:lnSpc>
                <a:spcPct val="90000"/>
              </a:lnSpc>
            </a:pPr>
            <a:r>
              <a:rPr lang="da-DK" sz="1700">
                <a:solidFill>
                  <a:schemeClr val="accent3"/>
                </a:solidFill>
                <a:latin typeface="Montserrat-Regular"/>
                <a:cs typeface="Montserrat-Regular"/>
              </a:rPr>
              <a:t>En kreative proces er en måde at være sammen på, en iscenesat aktivitet der understøttes af øvelser/værktøjer</a:t>
            </a:r>
          </a:p>
          <a:p>
            <a:pPr marL="0" indent="0">
              <a:lnSpc>
                <a:spcPct val="90000"/>
              </a:lnSpc>
              <a:buNone/>
            </a:pPr>
            <a:endParaRPr lang="da-DK" sz="1700">
              <a:solidFill>
                <a:schemeClr val="accent3"/>
              </a:solidFill>
            </a:endParaRPr>
          </a:p>
          <a:p>
            <a:pPr>
              <a:lnSpc>
                <a:spcPct val="90000"/>
              </a:lnSpc>
            </a:pPr>
            <a:endParaRPr lang="da-DK" sz="1700"/>
          </a:p>
        </p:txBody>
      </p:sp>
    </p:spTree>
    <p:extLst>
      <p:ext uri="{BB962C8B-B14F-4D97-AF65-F5344CB8AC3E}">
        <p14:creationId xmlns:p14="http://schemas.microsoft.com/office/powerpoint/2010/main" val="389621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 calcmode="lin" valueType="num">
                                      <p:cBhvr additive="base">
                                        <p:cTn id="2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fade">
                                      <p:cBhvr>
                                        <p:cTn id="34" dur="1000"/>
                                        <p:tgtEl>
                                          <p:spTgt spid="3">
                                            <p:txEl>
                                              <p:pRg st="9" end="9"/>
                                            </p:txEl>
                                          </p:spTgt>
                                        </p:tgtEl>
                                      </p:cBhvr>
                                    </p:animEffect>
                                    <p:anim calcmode="lin" valueType="num">
                                      <p:cBhvr>
                                        <p:cTn id="3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2209800" y="1734620"/>
            <a:ext cx="38100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defTabSz="457200" eaLnBrk="0" hangingPunct="0">
              <a:spcBef>
                <a:spcPct val="20000"/>
              </a:spcBef>
            </a:pPr>
            <a:r>
              <a:rPr lang="da-DK" b="1" u="sng">
                <a:latin typeface="Montserrat-Bold"/>
                <a:ea typeface="Tahoma" pitchFamily="34" charset="0"/>
                <a:cs typeface="Montserrat-Bold"/>
              </a:rPr>
              <a:t>Kreativitet er:</a:t>
            </a:r>
          </a:p>
          <a:p>
            <a:pPr marL="342900" indent="-342900" defTabSz="457200" eaLnBrk="0" hangingPunct="0">
              <a:spcBef>
                <a:spcPct val="20000"/>
              </a:spcBef>
            </a:pPr>
            <a:endParaRPr lang="da-DK" u="sng">
              <a:solidFill>
                <a:srgbClr val="0000FF"/>
              </a:solidFill>
              <a:latin typeface="Montserrat-Bold"/>
              <a:ea typeface="Tahoma" pitchFamily="34" charset="0"/>
              <a:cs typeface="Montserrat-Bold"/>
            </a:endParaRPr>
          </a:p>
          <a:p>
            <a:pPr marL="342900" indent="-342900" defTabSz="457200" eaLnBrk="0" hangingPunct="0">
              <a:spcBef>
                <a:spcPct val="20000"/>
              </a:spcBef>
              <a:buFont typeface="Arial" pitchFamily="34" charset="0"/>
              <a:buChar char="•"/>
            </a:pPr>
            <a:r>
              <a:rPr lang="da-DK">
                <a:latin typeface="Montserrat-Bold"/>
                <a:ea typeface="Tahoma" pitchFamily="34" charset="0"/>
                <a:cs typeface="Montserrat-Bold"/>
              </a:rPr>
              <a:t>En proces</a:t>
            </a:r>
          </a:p>
          <a:p>
            <a:pPr defTabSz="457200" eaLnBrk="0" hangingPunct="0">
              <a:spcBef>
                <a:spcPct val="20000"/>
              </a:spcBef>
            </a:pPr>
            <a:endParaRPr lang="da-DK">
              <a:latin typeface="Montserrat-Bold"/>
              <a:ea typeface="Tahoma" pitchFamily="34" charset="0"/>
              <a:cs typeface="Montserrat-Bold"/>
            </a:endParaRPr>
          </a:p>
          <a:p>
            <a:pPr marL="342900" indent="-342900" defTabSz="457200" eaLnBrk="0" hangingPunct="0">
              <a:spcBef>
                <a:spcPct val="20000"/>
              </a:spcBef>
              <a:buFont typeface="Arial" pitchFamily="34" charset="0"/>
              <a:buChar char="•"/>
            </a:pPr>
            <a:r>
              <a:rPr lang="da-DK">
                <a:latin typeface="Montserrat-Bold"/>
                <a:ea typeface="Tahoma" pitchFamily="34" charset="0"/>
                <a:cs typeface="Montserrat-Bold"/>
              </a:rPr>
              <a:t>Rettet imod kreativitet </a:t>
            </a:r>
          </a:p>
          <a:p>
            <a:pPr defTabSz="457200" eaLnBrk="0" hangingPunct="0">
              <a:spcBef>
                <a:spcPct val="20000"/>
              </a:spcBef>
            </a:pPr>
            <a:r>
              <a:rPr lang="da-DK">
                <a:latin typeface="Montserrat-Bold"/>
                <a:ea typeface="Tahoma" pitchFamily="34" charset="0"/>
                <a:cs typeface="Montserrat-Bold"/>
              </a:rPr>
              <a:t>     (dvs. et mål i sig selv)</a:t>
            </a:r>
          </a:p>
          <a:p>
            <a:pPr defTabSz="457200" eaLnBrk="0" hangingPunct="0">
              <a:spcBef>
                <a:spcPct val="20000"/>
              </a:spcBef>
            </a:pPr>
            <a:endParaRPr lang="da-DK">
              <a:latin typeface="Montserrat-Bold"/>
              <a:ea typeface="Tahoma" pitchFamily="34" charset="0"/>
              <a:cs typeface="Montserrat-Bold"/>
            </a:endParaRPr>
          </a:p>
          <a:p>
            <a:pPr marL="342900" indent="-342900" defTabSz="457200" eaLnBrk="0" hangingPunct="0">
              <a:spcBef>
                <a:spcPct val="20000"/>
              </a:spcBef>
              <a:buFont typeface="Arial" pitchFamily="34" charset="0"/>
              <a:buChar char="•"/>
            </a:pPr>
            <a:r>
              <a:rPr lang="da-DK">
                <a:latin typeface="Montserrat-Bold"/>
                <a:ea typeface="Tahoma" pitchFamily="34" charset="0"/>
                <a:cs typeface="Montserrat-Bold"/>
              </a:rPr>
              <a:t>Evalueres af skaberen selv – Idehøjde </a:t>
            </a:r>
          </a:p>
        </p:txBody>
      </p:sp>
      <p:sp>
        <p:nvSpPr>
          <p:cNvPr id="6" name="Rectangle 4"/>
          <p:cNvSpPr>
            <a:spLocks noChangeArrowheads="1"/>
          </p:cNvSpPr>
          <p:nvPr/>
        </p:nvSpPr>
        <p:spPr bwMode="auto">
          <a:xfrm>
            <a:off x="6172200" y="1734620"/>
            <a:ext cx="38100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defTabSz="457200" eaLnBrk="0" hangingPunct="0">
              <a:spcBef>
                <a:spcPct val="20000"/>
              </a:spcBef>
            </a:pPr>
            <a:r>
              <a:rPr lang="da-DK" b="1" u="sng">
                <a:latin typeface="Montserrat-Regular"/>
                <a:ea typeface="Tahoma" pitchFamily="34" charset="0"/>
                <a:cs typeface="Montserrat-Regular"/>
              </a:rPr>
              <a:t>Innovation er:</a:t>
            </a:r>
          </a:p>
          <a:p>
            <a:pPr marL="342900" indent="-342900" defTabSz="457200" eaLnBrk="0" hangingPunct="0">
              <a:spcBef>
                <a:spcPct val="20000"/>
              </a:spcBef>
            </a:pPr>
            <a:endParaRPr lang="da-DK">
              <a:solidFill>
                <a:srgbClr val="0000FF"/>
              </a:solidFill>
              <a:latin typeface="Montserrat-Regular"/>
              <a:ea typeface="Tahoma" pitchFamily="34" charset="0"/>
              <a:cs typeface="Montserrat-Regular"/>
            </a:endParaRPr>
          </a:p>
          <a:p>
            <a:pPr marL="342900" indent="-342900" defTabSz="457200" eaLnBrk="0" hangingPunct="0">
              <a:spcBef>
                <a:spcPct val="20000"/>
              </a:spcBef>
              <a:buFont typeface="Arial" pitchFamily="34" charset="0"/>
              <a:buChar char="•"/>
            </a:pPr>
            <a:r>
              <a:rPr lang="da-DK">
                <a:latin typeface="Montserrat-Regular"/>
                <a:ea typeface="Tahoma" pitchFamily="34" charset="0"/>
                <a:cs typeface="Montserrat-Regular"/>
              </a:rPr>
              <a:t> Et resultat</a:t>
            </a:r>
          </a:p>
          <a:p>
            <a:pPr defTabSz="457200" eaLnBrk="0" hangingPunct="0">
              <a:spcBef>
                <a:spcPct val="20000"/>
              </a:spcBef>
            </a:pPr>
            <a:endParaRPr lang="da-DK">
              <a:latin typeface="Montserrat-Regular"/>
              <a:ea typeface="Tahoma" pitchFamily="34" charset="0"/>
              <a:cs typeface="Montserrat-Regular"/>
            </a:endParaRPr>
          </a:p>
          <a:p>
            <a:pPr marL="342900" indent="-342900" defTabSz="457200" eaLnBrk="0" hangingPunct="0">
              <a:spcBef>
                <a:spcPct val="20000"/>
              </a:spcBef>
              <a:buFont typeface="Arial" pitchFamily="34" charset="0"/>
              <a:buChar char="•"/>
            </a:pPr>
            <a:r>
              <a:rPr lang="da-DK">
                <a:latin typeface="Montserrat-Regular"/>
                <a:ea typeface="Tahoma" pitchFamily="34" charset="0"/>
                <a:cs typeface="Montserrat-Regular"/>
              </a:rPr>
              <a:t> Rettet imod værdiskabelse  	(økonomisk afkast?)</a:t>
            </a:r>
          </a:p>
          <a:p>
            <a:pPr defTabSz="457200" eaLnBrk="0" hangingPunct="0">
              <a:spcBef>
                <a:spcPct val="20000"/>
              </a:spcBef>
            </a:pPr>
            <a:r>
              <a:rPr lang="da-DK">
                <a:latin typeface="Montserrat-Regular"/>
                <a:ea typeface="Tahoma" pitchFamily="34" charset="0"/>
                <a:cs typeface="Montserrat-Regular"/>
              </a:rPr>
              <a:t> </a:t>
            </a:r>
          </a:p>
          <a:p>
            <a:pPr marL="342900" indent="-342900" defTabSz="457200" eaLnBrk="0" hangingPunct="0">
              <a:spcBef>
                <a:spcPct val="20000"/>
              </a:spcBef>
              <a:buFont typeface="Arial" pitchFamily="34" charset="0"/>
              <a:buChar char="•"/>
            </a:pPr>
            <a:r>
              <a:rPr lang="da-DK">
                <a:latin typeface="Montserrat-Regular"/>
                <a:ea typeface="Tahoma" pitchFamily="34" charset="0"/>
                <a:cs typeface="Montserrat-Regular"/>
              </a:rPr>
              <a:t> Evalueres af modtagerne, kan være en kunde eller medarbejder!!</a:t>
            </a:r>
          </a:p>
        </p:txBody>
      </p:sp>
    </p:spTree>
    <p:extLst>
      <p:ext uri="{BB962C8B-B14F-4D97-AF65-F5344CB8AC3E}">
        <p14:creationId xmlns:p14="http://schemas.microsoft.com/office/powerpoint/2010/main" val="621683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additive="base">
                                        <p:cTn id="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1000"/>
                                        <p:tgtEl>
                                          <p:spTgt spid="5">
                                            <p:txEl>
                                              <p:pRg st="4" end="4"/>
                                            </p:txEl>
                                          </p:spTgt>
                                        </p:tgtEl>
                                      </p:cBhvr>
                                    </p:animEffect>
                                    <p:anim calcmode="lin" valueType="num">
                                      <p:cBhvr>
                                        <p:cTn id="2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1000"/>
                                        <p:tgtEl>
                                          <p:spTgt spid="5">
                                            <p:txEl>
                                              <p:pRg st="5" end="5"/>
                                            </p:txEl>
                                          </p:spTgt>
                                        </p:tgtEl>
                                      </p:cBhvr>
                                    </p:animEffect>
                                    <p:anim calcmode="lin" valueType="num">
                                      <p:cBhvr>
                                        <p:cTn id="2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1000"/>
                                        <p:tgtEl>
                                          <p:spTgt spid="6">
                                            <p:txEl>
                                              <p:pRg st="4" end="4"/>
                                            </p:txEl>
                                          </p:spTgt>
                                        </p:tgtEl>
                                      </p:cBhvr>
                                    </p:animEffect>
                                    <p:anim calcmode="lin" valueType="num">
                                      <p:cBhvr>
                                        <p:cTn id="3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5">
                                            <p:txEl>
                                              <p:pRg st="7" end="7"/>
                                            </p:txEl>
                                          </p:spTgt>
                                        </p:tgtEl>
                                        <p:attrNameLst>
                                          <p:attrName>style.visibility</p:attrName>
                                        </p:attrNameLst>
                                      </p:cBhvr>
                                      <p:to>
                                        <p:strVal val="visible"/>
                                      </p:to>
                                    </p:set>
                                    <p:anim calcmode="lin" valueType="num">
                                      <p:cBhvr additive="base">
                                        <p:cTn id="38"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6">
                                            <p:txEl>
                                              <p:pRg st="6" end="6"/>
                                            </p:txEl>
                                          </p:spTgt>
                                        </p:tgtEl>
                                        <p:attrNameLst>
                                          <p:attrName>style.visibility</p:attrName>
                                        </p:attrNameLst>
                                      </p:cBhvr>
                                      <p:to>
                                        <p:strVal val="visible"/>
                                      </p:to>
                                    </p:set>
                                    <p:animEffect transition="in" filter="fade">
                                      <p:cBhvr>
                                        <p:cTn id="44" dur="1000"/>
                                        <p:tgtEl>
                                          <p:spTgt spid="6">
                                            <p:txEl>
                                              <p:pRg st="6" end="6"/>
                                            </p:txEl>
                                          </p:spTgt>
                                        </p:tgtEl>
                                      </p:cBhvr>
                                    </p:animEffect>
                                    <p:anim calcmode="lin" valueType="num">
                                      <p:cBhvr>
                                        <p:cTn id="4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FA13FFF-F97E-4167-8153-7C308935D0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illede 1" descr="Dreng med jetpack"/>
          <p:cNvPicPr>
            <a:picLocks noChangeAspect="1"/>
          </p:cNvPicPr>
          <p:nvPr/>
        </p:nvPicPr>
        <p:blipFill>
          <a:blip r:embed="rId3" cstate="print">
            <a:extLst>
              <a:ext uri="{28A0092B-C50C-407E-A947-70E740481C1C}">
                <a14:useLocalDpi xmlns:a14="http://schemas.microsoft.com/office/drawing/2010/main" val="0"/>
              </a:ext>
            </a:extLst>
          </a:blip>
          <a:srcRect l="36598" r="-2" b="-2"/>
          <a:stretch/>
        </p:blipFill>
        <p:spPr>
          <a:xfrm>
            <a:off x="643466" y="643467"/>
            <a:ext cx="5291667" cy="5571066"/>
          </a:xfrm>
          <a:prstGeom prst="rect">
            <a:avLst/>
          </a:prstGeom>
        </p:spPr>
      </p:pic>
      <p:pic>
        <p:nvPicPr>
          <p:cNvPr id="4" name="Billede 3">
            <a:extLst>
              <a:ext uri="{FF2B5EF4-FFF2-40B4-BE49-F238E27FC236}">
                <a16:creationId xmlns:a16="http://schemas.microsoft.com/office/drawing/2014/main" id="{171010FF-09CC-5FA9-53AF-A1545EBF439D}"/>
              </a:ext>
            </a:extLst>
          </p:cNvPr>
          <p:cNvPicPr>
            <a:picLocks noChangeAspect="1"/>
          </p:cNvPicPr>
          <p:nvPr/>
        </p:nvPicPr>
        <p:blipFill>
          <a:blip r:embed="rId4"/>
          <a:srcRect l="31384" r="20412" b="1"/>
          <a:stretch/>
        </p:blipFill>
        <p:spPr>
          <a:xfrm>
            <a:off x="6256865" y="643467"/>
            <a:ext cx="5291667" cy="5571066"/>
          </a:xfrm>
          <a:prstGeom prst="rect">
            <a:avLst/>
          </a:prstGeom>
        </p:spPr>
      </p:pic>
      <p:sp>
        <p:nvSpPr>
          <p:cNvPr id="11" name="Rectangle 10">
            <a:extLst>
              <a:ext uri="{FF2B5EF4-FFF2-40B4-BE49-F238E27FC236}">
                <a16:creationId xmlns:a16="http://schemas.microsoft.com/office/drawing/2014/main" id="{50671462-7D07-4DAC-9A76-F29B833606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spTree>
    <p:extLst>
      <p:ext uri="{BB962C8B-B14F-4D97-AF65-F5344CB8AC3E}">
        <p14:creationId xmlns:p14="http://schemas.microsoft.com/office/powerpoint/2010/main" val="3696985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el 1"/>
          <p:cNvSpPr>
            <a:spLocks noGrp="1"/>
          </p:cNvSpPr>
          <p:nvPr>
            <p:ph type="title"/>
          </p:nvPr>
        </p:nvSpPr>
        <p:spPr>
          <a:xfrm>
            <a:off x="648930" y="629267"/>
            <a:ext cx="9252154" cy="1016654"/>
          </a:xfrm>
        </p:spPr>
        <p:txBody>
          <a:bodyPr>
            <a:normAutofit/>
          </a:bodyPr>
          <a:lstStyle/>
          <a:p>
            <a:pPr>
              <a:lnSpc>
                <a:spcPct val="90000"/>
              </a:lnSpc>
            </a:pPr>
            <a:r>
              <a:rPr lang="da-DK" sz="3300">
                <a:solidFill>
                  <a:srgbClr val="EBEBEB"/>
                </a:solidFill>
              </a:rPr>
              <a:t>Inspiration film</a:t>
            </a:r>
            <a:br>
              <a:rPr lang="da-DK" sz="3300">
                <a:solidFill>
                  <a:srgbClr val="EBEBEB"/>
                </a:solidFill>
              </a:rPr>
            </a:br>
            <a:r>
              <a:rPr lang="da-DK" sz="3300">
                <a:solidFill>
                  <a:srgbClr val="EBEBEB"/>
                </a:solidFill>
              </a:rPr>
              <a:t>Innovation</a:t>
            </a:r>
          </a:p>
        </p:txBody>
      </p:sp>
      <p:sp>
        <p:nvSpPr>
          <p:cNvPr id="13" name="Rectangle 12">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5" name="Freeform: Shape 14">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da-DK"/>
          </a:p>
        </p:txBody>
      </p:sp>
      <p:graphicFrame>
        <p:nvGraphicFramePr>
          <p:cNvPr id="5" name="Pladsholder til indhold 2">
            <a:extLst>
              <a:ext uri="{FF2B5EF4-FFF2-40B4-BE49-F238E27FC236}">
                <a16:creationId xmlns:a16="http://schemas.microsoft.com/office/drawing/2014/main" id="{72E9F6F4-CEE0-404D-8C4E-AB658D5DAF28}"/>
              </a:ext>
            </a:extLst>
          </p:cNvPr>
          <p:cNvGraphicFramePr>
            <a:graphicFrameLocks noGrp="1"/>
          </p:cNvGraphicFramePr>
          <p:nvPr>
            <p:ph idx="1"/>
            <p:extLst>
              <p:ext uri="{D42A27DB-BD31-4B8C-83A1-F6EECF244321}">
                <p14:modId xmlns:p14="http://schemas.microsoft.com/office/powerpoint/2010/main" val="1521384740"/>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815830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pic>
        <p:nvPicPr>
          <p:cNvPr id="14" name="Picture 13">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3" name="Rektangel 2"/>
          <p:cNvSpPr/>
          <p:nvPr/>
        </p:nvSpPr>
        <p:spPr>
          <a:xfrm>
            <a:off x="636916" y="4542503"/>
            <a:ext cx="9184606" cy="1179870"/>
          </a:xfrm>
          <a:prstGeom prst="rect">
            <a:avLst/>
          </a:prstGeom>
        </p:spPr>
        <p:txBody>
          <a:bodyPr vert="horz" lIns="91440" tIns="45720" rIns="91440" bIns="45720" rtlCol="0" anchor="b">
            <a:normAutofit/>
          </a:bodyPr>
          <a:lstStyle/>
          <a:p>
            <a:pPr defTabSz="457200">
              <a:spcBef>
                <a:spcPct val="0"/>
              </a:spcBef>
              <a:spcAft>
                <a:spcPts val="600"/>
              </a:spcAft>
            </a:pPr>
            <a:r>
              <a:rPr lang="en-US" sz="5600">
                <a:solidFill>
                  <a:schemeClr val="tx2"/>
                </a:solidFill>
                <a:latin typeface="+mj-lt"/>
                <a:ea typeface="+mj-ea"/>
                <a:cs typeface="+mj-cs"/>
              </a:rPr>
              <a:t>Design thinking processen</a:t>
            </a:r>
          </a:p>
        </p:txBody>
      </p:sp>
      <p:pic>
        <p:nvPicPr>
          <p:cNvPr id="2" name="Picture 3" descr="project-innovation-through-design-thinking.gif"/>
          <p:cNvPicPr>
            <a:picLocks noChangeAspect="1"/>
          </p:cNvPicPr>
          <p:nvPr/>
        </p:nvPicPr>
        <p:blipFill>
          <a:blip r:embed="rId7">
            <a:extLst>
              <a:ext uri="{28A0092B-C50C-407E-A947-70E740481C1C}">
                <a14:useLocalDpi xmlns:a14="http://schemas.microsoft.com/office/drawing/2010/main"/>
              </a:ext>
            </a:extLst>
          </a:blip>
          <a:srcRect t="9044" r="-2" b="13547"/>
          <a:stretch/>
        </p:blipFill>
        <p:spPr>
          <a:xfrm>
            <a:off x="635458" y="640080"/>
            <a:ext cx="9186063" cy="3602736"/>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415895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648930" y="629266"/>
            <a:ext cx="6188190" cy="1622321"/>
          </a:xfrm>
        </p:spPr>
        <p:txBody>
          <a:bodyPr>
            <a:normAutofit/>
          </a:bodyPr>
          <a:lstStyle/>
          <a:p>
            <a:r>
              <a:rPr lang="da-DK">
                <a:solidFill>
                  <a:srgbClr val="EBEBEB"/>
                </a:solidFill>
              </a:rPr>
              <a:t>Her på EUCSYD</a:t>
            </a:r>
            <a:br>
              <a:rPr lang="da-DK">
                <a:solidFill>
                  <a:srgbClr val="EBEBEB"/>
                </a:solidFill>
              </a:rPr>
            </a:br>
            <a:r>
              <a:rPr lang="da-DK">
                <a:solidFill>
                  <a:srgbClr val="EBEBEB"/>
                </a:solidFill>
              </a:rPr>
              <a:t>Innovations 4 faser</a:t>
            </a:r>
          </a:p>
        </p:txBody>
      </p:sp>
      <p:sp>
        <p:nvSpPr>
          <p:cNvPr id="3" name="Pladsholder til indhold 2"/>
          <p:cNvSpPr>
            <a:spLocks noGrp="1"/>
          </p:cNvSpPr>
          <p:nvPr>
            <p:ph idx="1"/>
          </p:nvPr>
        </p:nvSpPr>
        <p:spPr>
          <a:xfrm>
            <a:off x="648930" y="2438400"/>
            <a:ext cx="6188189" cy="3785419"/>
          </a:xfrm>
        </p:spPr>
        <p:txBody>
          <a:bodyPr>
            <a:normAutofit/>
          </a:bodyPr>
          <a:lstStyle/>
          <a:p>
            <a:r>
              <a:rPr lang="da-DK" b="1">
                <a:solidFill>
                  <a:srgbClr val="FFFFFF"/>
                </a:solidFill>
              </a:rPr>
              <a:t>1. Fælles forståelse </a:t>
            </a:r>
          </a:p>
          <a:p>
            <a:endParaRPr lang="da-DK">
              <a:solidFill>
                <a:srgbClr val="FFFFFF"/>
              </a:solidFill>
            </a:endParaRPr>
          </a:p>
          <a:p>
            <a:r>
              <a:rPr lang="da-DK">
                <a:solidFill>
                  <a:srgbClr val="FFFFFF"/>
                </a:solidFill>
              </a:rPr>
              <a:t>At i grupperne får en fælles forståelse af emnet</a:t>
            </a:r>
          </a:p>
          <a:p>
            <a:r>
              <a:rPr lang="da-DK">
                <a:solidFill>
                  <a:srgbClr val="FFFFFF"/>
                </a:solidFill>
              </a:rPr>
              <a:t>Gå evt. hver især på nettet og få inspiration </a:t>
            </a:r>
          </a:p>
          <a:p>
            <a:r>
              <a:rPr lang="da-DK">
                <a:solidFill>
                  <a:srgbClr val="FFFFFF"/>
                </a:solidFill>
              </a:rPr>
              <a:t>I skal være afklaret og enige, selvom det ikke er Jeres ide der bliver brugt</a:t>
            </a:r>
          </a:p>
          <a:p>
            <a:endParaRPr lang="da-DK">
              <a:solidFill>
                <a:srgbClr val="FFFFFF"/>
              </a:solidFill>
            </a:endParaRPr>
          </a:p>
        </p:txBody>
      </p:sp>
      <p:sp>
        <p:nvSpPr>
          <p:cNvPr id="16"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17" name="Picture 4" descr="Sort får hos hvid får">
            <a:extLst>
              <a:ext uri="{FF2B5EF4-FFF2-40B4-BE49-F238E27FC236}">
                <a16:creationId xmlns:a16="http://schemas.microsoft.com/office/drawing/2014/main" id="{B2409171-C523-F47F-F8BA-3BBC2B144D98}"/>
              </a:ext>
            </a:extLst>
          </p:cNvPr>
          <p:cNvPicPr>
            <a:picLocks noChangeAspect="1"/>
          </p:cNvPicPr>
          <p:nvPr/>
        </p:nvPicPr>
        <p:blipFill>
          <a:blip r:embed="rId3"/>
          <a:srcRect l="27773" r="23918"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308202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50668" y="629266"/>
            <a:ext cx="6828512" cy="1641986"/>
          </a:xfrm>
        </p:spPr>
        <p:txBody>
          <a:bodyPr>
            <a:normAutofit/>
          </a:bodyPr>
          <a:lstStyle/>
          <a:p>
            <a:r>
              <a:rPr lang="da-DK"/>
              <a:t>Her på EUCSYD</a:t>
            </a:r>
            <a:br>
              <a:rPr lang="da-DK"/>
            </a:br>
            <a:r>
              <a:rPr lang="da-DK"/>
              <a:t>Innovations 4 faser</a:t>
            </a:r>
          </a:p>
        </p:txBody>
      </p:sp>
      <p:pic>
        <p:nvPicPr>
          <p:cNvPr id="5" name="Picture 4" descr="Lys fra åben dør">
            <a:extLst>
              <a:ext uri="{FF2B5EF4-FFF2-40B4-BE49-F238E27FC236}">
                <a16:creationId xmlns:a16="http://schemas.microsoft.com/office/drawing/2014/main" id="{C9DC1D02-16C9-410A-3FD9-56EA96EEA64B}"/>
              </a:ext>
            </a:extLst>
          </p:cNvPr>
          <p:cNvPicPr>
            <a:picLocks noChangeAspect="1"/>
          </p:cNvPicPr>
          <p:nvPr/>
        </p:nvPicPr>
        <p:blipFill>
          <a:blip r:embed="rId3"/>
          <a:srcRect l="50928" r="14152" b="-1"/>
          <a:stretch/>
        </p:blipFill>
        <p:spPr>
          <a:xfrm>
            <a:off x="8135860" y="10"/>
            <a:ext cx="4058949" cy="6857990"/>
          </a:xfrm>
          <a:prstGeom prst="rect">
            <a:avLst/>
          </a:prstGeom>
        </p:spPr>
      </p:pic>
      <p:sp>
        <p:nvSpPr>
          <p:cNvPr id="9" name="Rectangle 8">
            <a:extLst>
              <a:ext uri="{FF2B5EF4-FFF2-40B4-BE49-F238E27FC236}">
                <a16:creationId xmlns:a16="http://schemas.microsoft.com/office/drawing/2014/main" id="{14701A01-E306-48FB-A661-2335BB38B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3" name="Pladsholder til indhold 2"/>
          <p:cNvSpPr>
            <a:spLocks noGrp="1"/>
          </p:cNvSpPr>
          <p:nvPr>
            <p:ph idx="1"/>
          </p:nvPr>
        </p:nvSpPr>
        <p:spPr>
          <a:xfrm>
            <a:off x="650668" y="2438400"/>
            <a:ext cx="6828512" cy="3809999"/>
          </a:xfrm>
        </p:spPr>
        <p:txBody>
          <a:bodyPr>
            <a:normAutofit/>
          </a:bodyPr>
          <a:lstStyle/>
          <a:p>
            <a:r>
              <a:rPr lang="da-DK" b="1"/>
              <a:t>2-Den kreative fase</a:t>
            </a:r>
          </a:p>
          <a:p>
            <a:pPr lvl="1"/>
            <a:endParaRPr lang="da-DK"/>
          </a:p>
          <a:p>
            <a:r>
              <a:rPr lang="da-DK"/>
              <a:t>Her skal I skabe ideer, masser af ideer! Det er den legesyge, skæve, humoristiske, og impulsive fase. </a:t>
            </a:r>
            <a:br>
              <a:rPr lang="da-DK"/>
            </a:br>
            <a:r>
              <a:rPr lang="da-DK"/>
              <a:t>I må ikke sige nej, men skal derimod bygge videre på de ideer, som andre kommer med.</a:t>
            </a:r>
          </a:p>
          <a:p>
            <a:endParaRPr lang="da-DK"/>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0BDA80-627C-422A-AFFD-B7F1DC0F7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3313" cy="6858000"/>
          </a:xfrm>
          <a:prstGeom prst="rect">
            <a:avLst/>
          </a:prstGeom>
          <a:solidFill>
            <a:schemeClr val="accent1"/>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el 1"/>
          <p:cNvSpPr>
            <a:spLocks noGrp="1"/>
          </p:cNvSpPr>
          <p:nvPr>
            <p:ph type="title"/>
          </p:nvPr>
        </p:nvSpPr>
        <p:spPr>
          <a:xfrm>
            <a:off x="646111" y="690879"/>
            <a:ext cx="3682049" cy="5557519"/>
          </a:xfrm>
        </p:spPr>
        <p:txBody>
          <a:bodyPr anchor="ctr">
            <a:normAutofit/>
          </a:bodyPr>
          <a:lstStyle/>
          <a:p>
            <a:pPr algn="r"/>
            <a:r>
              <a:rPr lang="da-DK">
                <a:solidFill>
                  <a:srgbClr val="FFFFFF"/>
                </a:solidFill>
              </a:rPr>
              <a:t>Her på EUCSYD</a:t>
            </a:r>
            <a:br>
              <a:rPr lang="da-DK">
                <a:solidFill>
                  <a:srgbClr val="FFFFFF"/>
                </a:solidFill>
              </a:rPr>
            </a:br>
            <a:r>
              <a:rPr lang="da-DK">
                <a:solidFill>
                  <a:srgbClr val="FFFFFF"/>
                </a:solidFill>
              </a:rPr>
              <a:t>Innovations 4 faser</a:t>
            </a:r>
          </a:p>
        </p:txBody>
      </p:sp>
      <p:sp>
        <p:nvSpPr>
          <p:cNvPr id="3" name="Pladsholder til indhold 2"/>
          <p:cNvSpPr>
            <a:spLocks noGrp="1"/>
          </p:cNvSpPr>
          <p:nvPr>
            <p:ph idx="1"/>
          </p:nvPr>
        </p:nvSpPr>
        <p:spPr>
          <a:xfrm>
            <a:off x="5101999" y="690880"/>
            <a:ext cx="4947854" cy="5557519"/>
          </a:xfrm>
        </p:spPr>
        <p:txBody>
          <a:bodyPr anchor="ctr">
            <a:normAutofit/>
          </a:bodyPr>
          <a:lstStyle/>
          <a:p>
            <a:r>
              <a:rPr lang="da-DK" b="1"/>
              <a:t>3-Den Innovative fase</a:t>
            </a:r>
          </a:p>
          <a:p>
            <a:endParaRPr lang="da-DK"/>
          </a:p>
          <a:p>
            <a:r>
              <a:rPr lang="da-DK"/>
              <a:t>Her skal I samle alle jeres ideer, systematisere og kategorisere dem, så I ved, hvilken retning I skal arbejde videre i. </a:t>
            </a:r>
            <a:br>
              <a:rPr lang="da-DK"/>
            </a:br>
            <a:r>
              <a:rPr lang="da-DK"/>
              <a:t>I skal også tænke over, hvilke fag I vil inddrage for at få jeres ide ført ud i livet.</a:t>
            </a:r>
          </a:p>
          <a:p>
            <a:endParaRPr lang="da-DK"/>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82381" y="629266"/>
            <a:ext cx="4767471" cy="1641986"/>
          </a:xfrm>
        </p:spPr>
        <p:txBody>
          <a:bodyPr>
            <a:normAutofit/>
          </a:bodyPr>
          <a:lstStyle/>
          <a:p>
            <a:r>
              <a:rPr lang="da-DK" sz="3900"/>
              <a:t>Her på EUCSYD</a:t>
            </a:r>
            <a:br>
              <a:rPr lang="da-DK" sz="3900"/>
            </a:br>
            <a:r>
              <a:rPr lang="da-DK" sz="3900"/>
              <a:t>Innovations 4 faser</a:t>
            </a:r>
          </a:p>
        </p:txBody>
      </p:sp>
      <p:pic>
        <p:nvPicPr>
          <p:cNvPr id="5" name="Picture 4" descr="Skal på sand">
            <a:extLst>
              <a:ext uri="{FF2B5EF4-FFF2-40B4-BE49-F238E27FC236}">
                <a16:creationId xmlns:a16="http://schemas.microsoft.com/office/drawing/2014/main" id="{C76648DF-06E8-3401-25F9-E4662832277E}"/>
              </a:ext>
            </a:extLst>
          </p:cNvPr>
          <p:cNvPicPr>
            <a:picLocks noChangeAspect="1"/>
          </p:cNvPicPr>
          <p:nvPr/>
        </p:nvPicPr>
        <p:blipFill>
          <a:blip r:embed="rId3"/>
          <a:srcRect l="52110" r="9876"/>
          <a:stretch/>
        </p:blipFill>
        <p:spPr>
          <a:xfrm>
            <a:off x="-1" y="10"/>
            <a:ext cx="4634680" cy="6857990"/>
          </a:xfrm>
          <a:prstGeom prst="rect">
            <a:avLst/>
          </a:prstGeom>
        </p:spPr>
      </p:pic>
      <p:sp>
        <p:nvSpPr>
          <p:cNvPr id="3" name="Pladsholder til indhold 2"/>
          <p:cNvSpPr>
            <a:spLocks noGrp="1"/>
          </p:cNvSpPr>
          <p:nvPr>
            <p:ph idx="1"/>
          </p:nvPr>
        </p:nvSpPr>
        <p:spPr>
          <a:xfrm>
            <a:off x="5282381" y="2438400"/>
            <a:ext cx="4767471" cy="3809999"/>
          </a:xfrm>
        </p:spPr>
        <p:txBody>
          <a:bodyPr>
            <a:normAutofit/>
          </a:bodyPr>
          <a:lstStyle/>
          <a:p>
            <a:r>
              <a:rPr lang="da-DK" b="1"/>
              <a:t>4.Den entreprenante fase</a:t>
            </a:r>
          </a:p>
          <a:p>
            <a:endParaRPr lang="da-DK" b="1"/>
          </a:p>
          <a:p>
            <a:r>
              <a:rPr lang="da-DK"/>
              <a:t>Nu skal ideen føres ud i livet. I skal lave en prototype på jeres endelige ide. I skal tænke i kommunikation, markedsføring og netværk. Desuden skal I lave en plan for, hvem der gør hvad og hvornår. </a:t>
            </a:r>
          </a:p>
          <a:p>
            <a:endParaRPr lang="da-DK"/>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el 1">
            <a:extLst>
              <a:ext uri="{FF2B5EF4-FFF2-40B4-BE49-F238E27FC236}">
                <a16:creationId xmlns:a16="http://schemas.microsoft.com/office/drawing/2014/main" id="{5A4F1D49-4061-836C-748A-9FB08BB3E31D}"/>
              </a:ext>
            </a:extLst>
          </p:cNvPr>
          <p:cNvSpPr>
            <a:spLocks noGrp="1"/>
          </p:cNvSpPr>
          <p:nvPr>
            <p:ph type="title"/>
          </p:nvPr>
        </p:nvSpPr>
        <p:spPr>
          <a:xfrm>
            <a:off x="648930" y="629267"/>
            <a:ext cx="9252154" cy="1016654"/>
          </a:xfrm>
        </p:spPr>
        <p:txBody>
          <a:bodyPr>
            <a:normAutofit/>
          </a:bodyPr>
          <a:lstStyle/>
          <a:p>
            <a:r>
              <a:rPr lang="da-DK" err="1">
                <a:solidFill>
                  <a:srgbClr val="EBEBEB"/>
                </a:solidFill>
              </a:rPr>
              <a:t>Bærdygtighed</a:t>
            </a:r>
            <a:endParaRPr lang="da-DK">
              <a:solidFill>
                <a:srgbClr val="EBEBEB"/>
              </a:solidFill>
            </a:endParaRPr>
          </a:p>
        </p:txBody>
      </p:sp>
      <p:sp>
        <p:nvSpPr>
          <p:cNvPr id="13" name="Rectangle 12">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5" name="Freeform: Shape 14">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da-DK"/>
          </a:p>
        </p:txBody>
      </p:sp>
      <p:graphicFrame>
        <p:nvGraphicFramePr>
          <p:cNvPr id="6" name="Pladsholder til indhold 2">
            <a:extLst>
              <a:ext uri="{FF2B5EF4-FFF2-40B4-BE49-F238E27FC236}">
                <a16:creationId xmlns:a16="http://schemas.microsoft.com/office/drawing/2014/main" id="{C6A113A7-6C02-BE10-793D-A32EE62ACC03}"/>
              </a:ext>
            </a:extLst>
          </p:cNvPr>
          <p:cNvGraphicFramePr>
            <a:graphicFrameLocks noGrp="1"/>
          </p:cNvGraphicFramePr>
          <p:nvPr>
            <p:ph idx="1"/>
            <p:extLst>
              <p:ext uri="{D42A27DB-BD31-4B8C-83A1-F6EECF244321}">
                <p14:modId xmlns:p14="http://schemas.microsoft.com/office/powerpoint/2010/main" val="1871662191"/>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8693297"/>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0C89B3D-BCB8-246D-ADA5-40B553F1FB7D}"/>
              </a:ext>
            </a:extLst>
          </p:cNvPr>
          <p:cNvSpPr>
            <a:spLocks noGrp="1"/>
          </p:cNvSpPr>
          <p:nvPr>
            <p:ph type="title"/>
          </p:nvPr>
        </p:nvSpPr>
        <p:spPr>
          <a:xfrm>
            <a:off x="648930" y="629266"/>
            <a:ext cx="6188190" cy="1622321"/>
          </a:xfrm>
        </p:spPr>
        <p:txBody>
          <a:bodyPr>
            <a:normAutofit/>
          </a:bodyPr>
          <a:lstStyle/>
          <a:p>
            <a:r>
              <a:rPr lang="da-DK">
                <a:solidFill>
                  <a:srgbClr val="EBEBEB"/>
                </a:solidFill>
              </a:rPr>
              <a:t>Håndværkeren omstilling</a:t>
            </a:r>
          </a:p>
        </p:txBody>
      </p:sp>
      <p:sp>
        <p:nvSpPr>
          <p:cNvPr id="3" name="Pladsholder til indhold 2">
            <a:extLst>
              <a:ext uri="{FF2B5EF4-FFF2-40B4-BE49-F238E27FC236}">
                <a16:creationId xmlns:a16="http://schemas.microsoft.com/office/drawing/2014/main" id="{827072C8-00EE-C016-F46F-E78BEA4D8389}"/>
              </a:ext>
            </a:extLst>
          </p:cNvPr>
          <p:cNvSpPr>
            <a:spLocks noGrp="1"/>
          </p:cNvSpPr>
          <p:nvPr>
            <p:ph idx="1"/>
          </p:nvPr>
        </p:nvSpPr>
        <p:spPr>
          <a:xfrm>
            <a:off x="648930" y="2438400"/>
            <a:ext cx="6188189" cy="3785419"/>
          </a:xfrm>
        </p:spPr>
        <p:txBody>
          <a:bodyPr>
            <a:normAutofit/>
          </a:bodyPr>
          <a:lstStyle/>
          <a:p>
            <a:pPr>
              <a:lnSpc>
                <a:spcPct val="90000"/>
              </a:lnSpc>
            </a:pPr>
            <a:r>
              <a:rPr lang="da-DK" sz="1400">
                <a:solidFill>
                  <a:srgbClr val="FFFFFF"/>
                </a:solidFill>
                <a:hlinkClick r:id="rId3"/>
              </a:rPr>
              <a:t>Mål 7: Bæredygtig energi</a:t>
            </a:r>
            <a:endParaRPr lang="da-DK" sz="1400">
              <a:solidFill>
                <a:srgbClr val="FFFFFF"/>
              </a:solidFill>
            </a:endParaRPr>
          </a:p>
          <a:p>
            <a:pPr>
              <a:lnSpc>
                <a:spcPct val="90000"/>
              </a:lnSpc>
            </a:pPr>
            <a:r>
              <a:rPr lang="nn-NO" sz="1400">
                <a:solidFill>
                  <a:srgbClr val="FFFFFF"/>
                </a:solidFill>
                <a:hlinkClick r:id="rId4"/>
              </a:rPr>
              <a:t>Mål 9: Industri, innovation og infrastruktur</a:t>
            </a:r>
            <a:endParaRPr lang="da-DK" sz="1400">
              <a:solidFill>
                <a:srgbClr val="FFFFFF"/>
              </a:solidFill>
            </a:endParaRPr>
          </a:p>
          <a:p>
            <a:pPr>
              <a:lnSpc>
                <a:spcPct val="90000"/>
              </a:lnSpc>
            </a:pPr>
            <a:r>
              <a:rPr lang="da-DK" sz="1400">
                <a:solidFill>
                  <a:srgbClr val="FFFFFF"/>
                </a:solidFill>
                <a:hlinkClick r:id="rId5"/>
              </a:rPr>
              <a:t>Mål 12: Ansvarligt forbrug og produktion</a:t>
            </a:r>
            <a:endParaRPr lang="da-DK" sz="1400">
              <a:solidFill>
                <a:srgbClr val="FFFFFF"/>
              </a:solidFill>
            </a:endParaRPr>
          </a:p>
          <a:p>
            <a:pPr>
              <a:lnSpc>
                <a:spcPct val="90000"/>
              </a:lnSpc>
            </a:pPr>
            <a:r>
              <a:rPr lang="da-DK" sz="1400" b="0" i="0">
                <a:solidFill>
                  <a:srgbClr val="FFFFFF"/>
                </a:solidFill>
                <a:effectLst/>
                <a:latin typeface="Google Sans"/>
              </a:rPr>
              <a:t>Hvad er bæredygtig omstilling?</a:t>
            </a:r>
            <a:endParaRPr lang="da-DK" sz="1400" b="0" i="0">
              <a:solidFill>
                <a:srgbClr val="FFFFFF"/>
              </a:solidFill>
              <a:effectLst/>
              <a:latin typeface="Arial" panose="020B0604020202020204" pitchFamily="34" charset="0"/>
            </a:endParaRPr>
          </a:p>
          <a:p>
            <a:pPr>
              <a:lnSpc>
                <a:spcPct val="90000"/>
              </a:lnSpc>
            </a:pPr>
            <a:r>
              <a:rPr lang="da-DK" sz="1400" b="0" i="0">
                <a:solidFill>
                  <a:srgbClr val="FFFFFF"/>
                </a:solidFill>
                <a:effectLst/>
                <a:latin typeface="Google Sans"/>
              </a:rPr>
              <a:t>Bæredygtig udvikling og grøn omstilling bruges ofte, når man taler om at finde nye grønne teknologier, bedre ressourceudnyttelse, nye forretningsmodeller, mere miljøvenlige produkter, nye måder at prissætte goder på og en mere bæredygtig forbrugeradfærd.</a:t>
            </a:r>
            <a:endParaRPr lang="da-DK" sz="1400" b="0" i="0">
              <a:solidFill>
                <a:srgbClr val="FFFFFF"/>
              </a:solidFill>
              <a:effectLst/>
              <a:latin typeface="Arial" panose="020B0604020202020204" pitchFamily="34" charset="0"/>
            </a:endParaRPr>
          </a:p>
          <a:p>
            <a:pPr>
              <a:lnSpc>
                <a:spcPct val="90000"/>
              </a:lnSpc>
            </a:pPr>
            <a:r>
              <a:rPr lang="da-DK" sz="1400" b="0" i="0">
                <a:solidFill>
                  <a:srgbClr val="FFFFFF"/>
                </a:solidFill>
                <a:effectLst/>
                <a:latin typeface="Google Sans"/>
              </a:rPr>
              <a:t>Hvad er grøn bæredygtighed?</a:t>
            </a:r>
            <a:endParaRPr lang="da-DK" sz="1400" b="0" i="0">
              <a:solidFill>
                <a:srgbClr val="FFFFFF"/>
              </a:solidFill>
              <a:effectLst/>
              <a:latin typeface="Arial" panose="020B0604020202020204" pitchFamily="34" charset="0"/>
            </a:endParaRPr>
          </a:p>
          <a:p>
            <a:pPr>
              <a:lnSpc>
                <a:spcPct val="90000"/>
              </a:lnSpc>
            </a:pPr>
            <a:r>
              <a:rPr lang="da-DK" sz="1400" b="0" i="0">
                <a:solidFill>
                  <a:srgbClr val="FFFFFF"/>
                </a:solidFill>
                <a:effectLst/>
                <a:latin typeface="Google Sans"/>
              </a:rPr>
              <a:t>Det handler om at skifte fra ressourceintensive og skadelige praksisser til mere miljøvenlige og bæredygtige løsninger. Det kan omfatte overgangen til vedvarende energikilder, reduktion af CO2-udledninger, effektiv ressourceanvendelse, cirkulær økonomi og meget mere.</a:t>
            </a:r>
            <a:endParaRPr lang="da-DK" sz="1400" b="0" i="0">
              <a:solidFill>
                <a:srgbClr val="FFFFFF"/>
              </a:solidFill>
              <a:effectLst/>
              <a:latin typeface="Arial" panose="020B0604020202020204" pitchFamily="34" charset="0"/>
            </a:endParaRPr>
          </a:p>
          <a:p>
            <a:pPr marL="0" indent="0">
              <a:lnSpc>
                <a:spcPct val="90000"/>
              </a:lnSpc>
              <a:buNone/>
            </a:pPr>
            <a:endParaRPr lang="da-DK" sz="1400">
              <a:solidFill>
                <a:srgbClr val="FFFFFF"/>
              </a:solidFill>
            </a:endParaRP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a:extLst>
              <a:ext uri="{FF2B5EF4-FFF2-40B4-BE49-F238E27FC236}">
                <a16:creationId xmlns:a16="http://schemas.microsoft.com/office/drawing/2014/main" id="{48726A88-E982-C2FF-C5FF-1C79845912A4}"/>
              </a:ext>
            </a:extLst>
          </p:cNvPr>
          <p:cNvPicPr>
            <a:picLocks noChangeAspect="1"/>
          </p:cNvPicPr>
          <p:nvPr/>
        </p:nvPicPr>
        <p:blipFill>
          <a:blip r:embed="rId6"/>
          <a:srcRect l="23203" r="28670"/>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2138989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4AD32CA-BADB-EA60-7E58-A22F820B0205}"/>
              </a:ext>
            </a:extLst>
          </p:cNvPr>
          <p:cNvSpPr>
            <a:spLocks noGrp="1"/>
          </p:cNvSpPr>
          <p:nvPr>
            <p:ph type="title"/>
          </p:nvPr>
        </p:nvSpPr>
        <p:spPr>
          <a:xfrm>
            <a:off x="5411931" y="452718"/>
            <a:ext cx="4638903" cy="1400530"/>
          </a:xfrm>
        </p:spPr>
        <p:txBody>
          <a:bodyPr>
            <a:normAutofit/>
          </a:bodyPr>
          <a:lstStyle/>
          <a:p>
            <a:r>
              <a:rPr lang="da-DK"/>
              <a:t>Grøn omstilling</a:t>
            </a: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8375" y="-1573"/>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Mindre plantevækst på jorden">
            <a:extLst>
              <a:ext uri="{FF2B5EF4-FFF2-40B4-BE49-F238E27FC236}">
                <a16:creationId xmlns:a16="http://schemas.microsoft.com/office/drawing/2014/main" id="{ED4DABD5-8F3B-F48A-0A5B-0DF06EE90AE0}"/>
              </a:ext>
            </a:extLst>
          </p:cNvPr>
          <p:cNvPicPr>
            <a:picLocks noChangeAspect="1"/>
          </p:cNvPicPr>
          <p:nvPr/>
        </p:nvPicPr>
        <p:blipFill>
          <a:blip r:embed="rId3"/>
          <a:srcRect l="22716" r="28880" b="-1"/>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13" name="Rectangle 12">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3" name="Pladsholder til indhold 2">
            <a:extLst>
              <a:ext uri="{FF2B5EF4-FFF2-40B4-BE49-F238E27FC236}">
                <a16:creationId xmlns:a16="http://schemas.microsoft.com/office/drawing/2014/main" id="{0F289714-02CD-D5DD-8E1B-1E36BD0DAD41}"/>
              </a:ext>
            </a:extLst>
          </p:cNvPr>
          <p:cNvSpPr>
            <a:spLocks noGrp="1"/>
          </p:cNvSpPr>
          <p:nvPr>
            <p:ph idx="1"/>
          </p:nvPr>
        </p:nvSpPr>
        <p:spPr>
          <a:xfrm>
            <a:off x="5410950" y="2052918"/>
            <a:ext cx="4638903" cy="4195481"/>
          </a:xfrm>
        </p:spPr>
        <p:txBody>
          <a:bodyPr>
            <a:normAutofit/>
          </a:bodyPr>
          <a:lstStyle/>
          <a:p>
            <a:pPr>
              <a:lnSpc>
                <a:spcPct val="90000"/>
              </a:lnSpc>
            </a:pPr>
            <a:r>
              <a:rPr lang="da-DK" sz="1700" b="0" i="0">
                <a:effectLst/>
                <a:latin typeface="Google Sans"/>
              </a:rPr>
              <a:t>Hvad er den grønne omstilling?</a:t>
            </a:r>
            <a:endParaRPr lang="da-DK" sz="1700" b="0" i="0">
              <a:effectLst/>
              <a:latin typeface="Arial" panose="020B0604020202020204" pitchFamily="34" charset="0"/>
            </a:endParaRPr>
          </a:p>
          <a:p>
            <a:pPr>
              <a:lnSpc>
                <a:spcPct val="90000"/>
              </a:lnSpc>
            </a:pPr>
            <a:r>
              <a:rPr lang="da-DK" sz="1700" b="0" i="0">
                <a:effectLst/>
                <a:latin typeface="Google Sans"/>
              </a:rPr>
              <a:t>Grøn omstilling er betegnelsen for overgangen fra den nuværende ”sorte” ressourceintensiv økonomi baseret på fossil energi som kul, gas og olie til en mere grøn og ressourceeffektiv økonomi. Der er tale om en omfattende omlægning af hele måden, vi producerer og forbruger energi på.</a:t>
            </a:r>
            <a:endParaRPr lang="da-DK" sz="1700" b="0" i="0">
              <a:effectLst/>
              <a:latin typeface="Arial" panose="020B0604020202020204" pitchFamily="34" charset="0"/>
            </a:endParaRPr>
          </a:p>
          <a:p>
            <a:pPr>
              <a:lnSpc>
                <a:spcPct val="90000"/>
              </a:lnSpc>
            </a:pPr>
            <a:r>
              <a:rPr lang="da-DK" sz="1700" b="0" i="0">
                <a:effectLst/>
                <a:latin typeface="Google Sans"/>
              </a:rPr>
              <a:t>Hvorfor arbejde med grøn omstilling?</a:t>
            </a:r>
            <a:endParaRPr lang="da-DK" sz="1700" b="0" i="0">
              <a:effectLst/>
              <a:latin typeface="Arial" panose="020B0604020202020204" pitchFamily="34" charset="0"/>
            </a:endParaRPr>
          </a:p>
          <a:p>
            <a:pPr>
              <a:lnSpc>
                <a:spcPct val="90000"/>
              </a:lnSpc>
            </a:pPr>
            <a:r>
              <a:rPr lang="da-DK" sz="1700" b="0" i="0">
                <a:effectLst/>
                <a:latin typeface="Google Sans"/>
              </a:rPr>
              <a:t>Arbejdet med bæredygtig omstilling og ansvarlig virksomhedsadfærd betyder først og fremmest, at du bidrager til at sikre en bæredygtig og positiv udvikling i samfundet, og at du undgår at sætte negative aftryk i de områder, hvor du driver forretning.</a:t>
            </a:r>
            <a:endParaRPr lang="da-DK" sz="1700" b="0" i="0">
              <a:effectLst/>
              <a:latin typeface="Arial" panose="020B0604020202020204" pitchFamily="34" charset="0"/>
            </a:endParaRPr>
          </a:p>
          <a:p>
            <a:pPr>
              <a:lnSpc>
                <a:spcPct val="90000"/>
              </a:lnSpc>
            </a:pPr>
            <a:endParaRPr lang="da-DK" sz="1700"/>
          </a:p>
        </p:txBody>
      </p:sp>
    </p:spTree>
    <p:extLst>
      <p:ext uri="{BB962C8B-B14F-4D97-AF65-F5344CB8AC3E}">
        <p14:creationId xmlns:p14="http://schemas.microsoft.com/office/powerpoint/2010/main" val="4077578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0B9C09282CE424BA00C7E5122D50358" ma:contentTypeVersion="14" ma:contentTypeDescription="Opret et nyt dokument." ma:contentTypeScope="" ma:versionID="d4e780e9a71e4baf5aad6fb40b319bb3">
  <xsd:schema xmlns:xsd="http://www.w3.org/2001/XMLSchema" xmlns:xs="http://www.w3.org/2001/XMLSchema" xmlns:p="http://schemas.microsoft.com/office/2006/metadata/properties" xmlns:ns2="cd289c43-837e-45f8-8801-adb84d2225b5" xmlns:ns3="e2dd47a9-bcb7-4e75-bebd-7eb8829d2d8a" targetNamespace="http://schemas.microsoft.com/office/2006/metadata/properties" ma:root="true" ma:fieldsID="4a837439068677f3713992a2e7600aea" ns2:_="" ns3:_="">
    <xsd:import namespace="cd289c43-837e-45f8-8801-adb84d2225b5"/>
    <xsd:import namespace="e2dd47a9-bcb7-4e75-bebd-7eb8829d2d8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289c43-837e-45f8-8801-adb84d2225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ledmærker" ma:readOnly="false" ma:fieldId="{5cf76f15-5ced-4ddc-b409-7134ff3c332f}" ma:taxonomyMulti="true" ma:sspId="db5eb320-0654-4fb0-92ed-d3080570d79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d47a9-bcb7-4e75-bebd-7eb8829d2d8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efc097e-b9fc-4e6b-a9d8-b2a845b581df}" ma:internalName="TaxCatchAll" ma:showField="CatchAllData" ma:web="e2dd47a9-bcb7-4e75-bebd-7eb8829d2d8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289c43-837e-45f8-8801-adb84d2225b5">
      <Terms xmlns="http://schemas.microsoft.com/office/infopath/2007/PartnerControls"/>
    </lcf76f155ced4ddcb4097134ff3c332f>
    <TaxCatchAll xmlns="e2dd47a9-bcb7-4e75-bebd-7eb8829d2d8a" xsi:nil="true"/>
  </documentManagement>
</p:properties>
</file>

<file path=customXml/itemProps1.xml><?xml version="1.0" encoding="utf-8"?>
<ds:datastoreItem xmlns:ds="http://schemas.openxmlformats.org/officeDocument/2006/customXml" ds:itemID="{AA5DFFED-1FE9-49A7-B314-7E8BCE24D1E5}">
  <ds:schemaRefs>
    <ds:schemaRef ds:uri="cd289c43-837e-45f8-8801-adb84d2225b5"/>
    <ds:schemaRef ds:uri="e2dd47a9-bcb7-4e75-bebd-7eb8829d2d8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B514D97-1A37-473F-8BA0-7D81F59FDC80}">
  <ds:schemaRefs>
    <ds:schemaRef ds:uri="http://schemas.microsoft.com/sharepoint/v3/contenttype/forms"/>
  </ds:schemaRefs>
</ds:datastoreItem>
</file>

<file path=customXml/itemProps3.xml><?xml version="1.0" encoding="utf-8"?>
<ds:datastoreItem xmlns:ds="http://schemas.openxmlformats.org/officeDocument/2006/customXml" ds:itemID="{7C8742D5-AEDD-4CF9-9CB4-26D68B11B690}">
  <ds:schemaRefs>
    <ds:schemaRef ds:uri="cd289c43-837e-45f8-8801-adb84d2225b5"/>
    <ds:schemaRef ds:uri="e2dd47a9-bcb7-4e75-bebd-7eb8829d2d8a"/>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Ion</Template>
  <Application>Microsoft Office PowerPoint</Application>
  <PresentationFormat>Widescreen</PresentationFormat>
  <Slides>15</Slides>
  <Notes>0</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Ion</vt:lpstr>
      <vt:lpstr>Innovationshelikoptoren</vt:lpstr>
      <vt:lpstr>Innovation</vt:lpstr>
      <vt:lpstr>KREATIVITET  vs.  INNOVATION</vt:lpstr>
      <vt:lpstr>kreativitet</vt:lpstr>
      <vt:lpstr>PowerPoint Presentation</vt:lpstr>
      <vt:lpstr>PowerPoint Presentation</vt:lpstr>
      <vt:lpstr>Inspiration film Innovation</vt:lpstr>
      <vt:lpstr>PowerPoint Presentation</vt:lpstr>
      <vt:lpstr>Her på EUCSYD Innovations 4 faser</vt:lpstr>
      <vt:lpstr>Her på EUCSYD Innovations 4 faser</vt:lpstr>
      <vt:lpstr>Her på EUCSYD Innovations 4 faser</vt:lpstr>
      <vt:lpstr>Her på EUCSYD Innovations 4 faser</vt:lpstr>
      <vt:lpstr>Bærdygtighed</vt:lpstr>
      <vt:lpstr>Håndværkeren omstilling</vt:lpstr>
      <vt:lpstr>Grøn omstilling</vt:lpstr>
    </vt:vector>
  </TitlesOfParts>
  <Company>IT Center Syd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Inovation</dc:title>
  <dc:creator>Martin Lundehave Andresen</dc:creator>
  <cp:revision>1</cp:revision>
  <dcterms:created xsi:type="dcterms:W3CDTF">2014-08-14T10:54:24Z</dcterms:created>
  <dcterms:modified xsi:type="dcterms:W3CDTF">2025-08-07T10:17:23Z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0x01010020B9C09282CE424BA00C7E5122D50358</vt:lpwstr>
  </property>
  <property fmtid="{D5CDD505-2E9C-101B-9397-08002B2CF9AE}" pid="3" name="MediaServiceImageTags">
    <vt:lpwstr/>
  </property>
</Properties>
</file>