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drawing2.xml" ContentType="application/vnd.ms-office.drawingml.diagramDrawing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7637EF-C867-4507-9D3F-107128D95D76}" v="2" dt="2025-04-15T12:14:04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7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76E20E-2A08-4B84-9141-04D29253141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2E12FFA-E7EB-4BD2-8835-E48F4C4AA800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Rentabilitet</a:t>
          </a:r>
          <a:r>
            <a:rPr lang="en-US" dirty="0">
              <a:solidFill>
                <a:schemeClr val="tx1"/>
              </a:solidFill>
            </a:rPr>
            <a:t> handler om at </a:t>
          </a:r>
          <a:r>
            <a:rPr lang="en-US" dirty="0" err="1">
              <a:solidFill>
                <a:schemeClr val="tx1"/>
              </a:solidFill>
            </a:rPr>
            <a:t>finde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ud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af</a:t>
          </a:r>
          <a:r>
            <a:rPr lang="en-US" dirty="0">
              <a:solidFill>
                <a:schemeClr val="tx1"/>
              </a:solidFill>
            </a:rPr>
            <a:t>, om </a:t>
          </a:r>
          <a:r>
            <a:rPr lang="en-US" dirty="0" err="1">
              <a:solidFill>
                <a:schemeClr val="tx1"/>
              </a:solidFill>
            </a:rPr>
            <a:t>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investering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betale</a:t>
          </a:r>
          <a:r>
            <a:rPr lang="en-US" dirty="0">
              <a:solidFill>
                <a:schemeClr val="tx1"/>
              </a:solidFill>
            </a:rPr>
            <a:t> sig – </a:t>
          </a:r>
          <a:r>
            <a:rPr lang="en-US" dirty="0" err="1">
              <a:solidFill>
                <a:schemeClr val="tx1"/>
              </a:solidFill>
            </a:rPr>
            <a:t>og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hvornår</a:t>
          </a:r>
          <a:r>
            <a:rPr lang="en-US" dirty="0"/>
            <a:t>.</a:t>
          </a:r>
        </a:p>
      </dgm:t>
    </dgm:pt>
    <dgm:pt modelId="{279D02DB-0E85-4345-B4C5-7057B63869F6}" type="parTrans" cxnId="{06F505EF-0772-4EA2-8ED3-475C8B0BD70D}">
      <dgm:prSet/>
      <dgm:spPr/>
      <dgm:t>
        <a:bodyPr/>
        <a:lstStyle/>
        <a:p>
          <a:endParaRPr lang="en-US"/>
        </a:p>
      </dgm:t>
    </dgm:pt>
    <dgm:pt modelId="{FCD6F6A5-C573-4DC7-9288-1D6BFCC8B3F3}" type="sibTrans" cxnId="{06F505EF-0772-4EA2-8ED3-475C8B0BD70D}">
      <dgm:prSet/>
      <dgm:spPr/>
      <dgm:t>
        <a:bodyPr/>
        <a:lstStyle/>
        <a:p>
          <a:endParaRPr lang="en-US"/>
        </a:p>
      </dgm:t>
    </dgm:pt>
    <dgm:pt modelId="{648E3ACD-EA5E-411D-88E1-9FB26C06E4E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Vi </a:t>
          </a:r>
          <a:r>
            <a:rPr lang="en-US" dirty="0" err="1">
              <a:solidFill>
                <a:schemeClr val="tx1"/>
              </a:solidFill>
            </a:rPr>
            <a:t>kigger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på</a:t>
          </a:r>
          <a:r>
            <a:rPr lang="en-US" dirty="0">
              <a:solidFill>
                <a:schemeClr val="tx1"/>
              </a:solidFill>
            </a:rPr>
            <a:t>:</a:t>
          </a:r>
        </a:p>
        <a:p>
          <a:r>
            <a:rPr lang="en-US" dirty="0" err="1">
              <a:solidFill>
                <a:schemeClr val="tx1"/>
              </a:solidFill>
            </a:rPr>
            <a:t>Startpris</a:t>
          </a:r>
          <a:endParaRPr lang="en-US" dirty="0">
            <a:solidFill>
              <a:schemeClr val="tx1"/>
            </a:solidFill>
          </a:endParaRPr>
        </a:p>
        <a:p>
          <a:r>
            <a:rPr lang="en-US" dirty="0" err="1">
              <a:solidFill>
                <a:schemeClr val="tx1"/>
              </a:solidFill>
            </a:rPr>
            <a:t>Energibesparelse</a:t>
          </a:r>
          <a:endParaRPr lang="en-US" dirty="0">
            <a:solidFill>
              <a:schemeClr val="tx1"/>
            </a:solidFill>
          </a:endParaRPr>
        </a:p>
        <a:p>
          <a:r>
            <a:rPr lang="en-US" dirty="0" err="1">
              <a:solidFill>
                <a:schemeClr val="tx1"/>
              </a:solidFill>
            </a:rPr>
            <a:t>Tilbagebtalingstid</a:t>
          </a:r>
          <a:endParaRPr lang="en-US" dirty="0">
            <a:solidFill>
              <a:schemeClr val="tx1"/>
            </a:solidFill>
          </a:endParaRPr>
        </a:p>
        <a:p>
          <a:r>
            <a:rPr lang="en-US" dirty="0" err="1">
              <a:solidFill>
                <a:schemeClr val="tx1"/>
              </a:solidFill>
            </a:rPr>
            <a:t>Rentabilitet</a:t>
          </a:r>
          <a:r>
            <a:rPr lang="en-US" dirty="0">
              <a:solidFill>
                <a:schemeClr val="tx1"/>
              </a:solidFill>
            </a:rPr>
            <a:t> over </a:t>
          </a:r>
          <a:r>
            <a:rPr lang="en-US" dirty="0" err="1">
              <a:solidFill>
                <a:schemeClr val="tx1"/>
              </a:solidFill>
            </a:rPr>
            <a:t>tid</a:t>
          </a:r>
          <a:r>
            <a:rPr lang="en-US" dirty="0">
              <a:solidFill>
                <a:schemeClr val="tx1"/>
              </a:solidFill>
            </a:rPr>
            <a:t> (</a:t>
          </a:r>
          <a:r>
            <a:rPr lang="en-US" dirty="0" err="1">
              <a:solidFill>
                <a:schemeClr val="tx1"/>
              </a:solidFill>
            </a:rPr>
            <a:t>Funktioner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og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grafer</a:t>
          </a:r>
          <a:r>
            <a:rPr lang="en-US" dirty="0">
              <a:solidFill>
                <a:schemeClr val="tx1"/>
              </a:solidFill>
            </a:rPr>
            <a:t>)</a:t>
          </a:r>
        </a:p>
      </dgm:t>
    </dgm:pt>
    <dgm:pt modelId="{B7F5E144-61DD-4F29-8BA4-CAA4B691F055}" type="parTrans" cxnId="{BF1BB058-C00F-433F-BA1B-1109573875FE}">
      <dgm:prSet/>
      <dgm:spPr/>
      <dgm:t>
        <a:bodyPr/>
        <a:lstStyle/>
        <a:p>
          <a:endParaRPr lang="en-US"/>
        </a:p>
      </dgm:t>
    </dgm:pt>
    <dgm:pt modelId="{D1C0820C-EF5B-4CB3-81AB-35C6F486408A}" type="sibTrans" cxnId="{BF1BB058-C00F-433F-BA1B-1109573875FE}">
      <dgm:prSet/>
      <dgm:spPr/>
      <dgm:t>
        <a:bodyPr/>
        <a:lstStyle/>
        <a:p>
          <a:endParaRPr lang="en-US"/>
        </a:p>
      </dgm:t>
    </dgm:pt>
    <dgm:pt modelId="{40348456-8D18-4AF8-B9FB-AD34047FCF24}" type="pres">
      <dgm:prSet presAssocID="{3776E20E-2A08-4B84-9141-04D292531414}" presName="linear" presStyleCnt="0">
        <dgm:presLayoutVars>
          <dgm:animLvl val="lvl"/>
          <dgm:resizeHandles val="exact"/>
        </dgm:presLayoutVars>
      </dgm:prSet>
      <dgm:spPr/>
    </dgm:pt>
    <dgm:pt modelId="{31535733-8BCF-4F79-A434-6AB8B3AD3832}" type="pres">
      <dgm:prSet presAssocID="{D2E12FFA-E7EB-4BD2-8835-E48F4C4AA80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B424121-332D-4BE5-9B48-71157C4C7E95}" type="pres">
      <dgm:prSet presAssocID="{FCD6F6A5-C573-4DC7-9288-1D6BFCC8B3F3}" presName="spacer" presStyleCnt="0"/>
      <dgm:spPr/>
    </dgm:pt>
    <dgm:pt modelId="{E74D1B24-29CC-4074-AC89-A91669DC959E}" type="pres">
      <dgm:prSet presAssocID="{648E3ACD-EA5E-411D-88E1-9FB26C06E4E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F1BB058-C00F-433F-BA1B-1109573875FE}" srcId="{3776E20E-2A08-4B84-9141-04D292531414}" destId="{648E3ACD-EA5E-411D-88E1-9FB26C06E4EC}" srcOrd="1" destOrd="0" parTransId="{B7F5E144-61DD-4F29-8BA4-CAA4B691F055}" sibTransId="{D1C0820C-EF5B-4CB3-81AB-35C6F486408A}"/>
    <dgm:cxn modelId="{F4F27595-733A-4990-B5A6-F59975906DD8}" type="presOf" srcId="{D2E12FFA-E7EB-4BD2-8835-E48F4C4AA800}" destId="{31535733-8BCF-4F79-A434-6AB8B3AD3832}" srcOrd="0" destOrd="0" presId="urn:microsoft.com/office/officeart/2005/8/layout/vList2"/>
    <dgm:cxn modelId="{8D004BA6-9794-41B6-B912-69407D326FA1}" type="presOf" srcId="{648E3ACD-EA5E-411D-88E1-9FB26C06E4EC}" destId="{E74D1B24-29CC-4074-AC89-A91669DC959E}" srcOrd="0" destOrd="0" presId="urn:microsoft.com/office/officeart/2005/8/layout/vList2"/>
    <dgm:cxn modelId="{C3861CE0-0069-4309-95E1-1D4011C2AB44}" type="presOf" srcId="{3776E20E-2A08-4B84-9141-04D292531414}" destId="{40348456-8D18-4AF8-B9FB-AD34047FCF24}" srcOrd="0" destOrd="0" presId="urn:microsoft.com/office/officeart/2005/8/layout/vList2"/>
    <dgm:cxn modelId="{06F505EF-0772-4EA2-8ED3-475C8B0BD70D}" srcId="{3776E20E-2A08-4B84-9141-04D292531414}" destId="{D2E12FFA-E7EB-4BD2-8835-E48F4C4AA800}" srcOrd="0" destOrd="0" parTransId="{279D02DB-0E85-4345-B4C5-7057B63869F6}" sibTransId="{FCD6F6A5-C573-4DC7-9288-1D6BFCC8B3F3}"/>
    <dgm:cxn modelId="{0BEBDEBE-6474-438A-8FAC-63D4B313C6A7}" type="presParOf" srcId="{40348456-8D18-4AF8-B9FB-AD34047FCF24}" destId="{31535733-8BCF-4F79-A434-6AB8B3AD3832}" srcOrd="0" destOrd="0" presId="urn:microsoft.com/office/officeart/2005/8/layout/vList2"/>
    <dgm:cxn modelId="{C05C309D-8D55-42AE-8A65-1527EAF3C8C9}" type="presParOf" srcId="{40348456-8D18-4AF8-B9FB-AD34047FCF24}" destId="{EB424121-332D-4BE5-9B48-71157C4C7E95}" srcOrd="1" destOrd="0" presId="urn:microsoft.com/office/officeart/2005/8/layout/vList2"/>
    <dgm:cxn modelId="{C6B13BA0-FE7E-41E0-85FF-8437C7A86C02}" type="presParOf" srcId="{40348456-8D18-4AF8-B9FB-AD34047FCF24}" destId="{E74D1B24-29CC-4074-AC89-A91669DC959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CBB086-7633-4296-A5AE-596FDA93FD0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2FC5DD7-F24E-4AFB-94DE-7F7CF751A80B}">
      <dgm:prSet/>
      <dgm:spPr/>
      <dgm:t>
        <a:bodyPr/>
        <a:lstStyle/>
        <a:p>
          <a:r>
            <a:rPr lang="en-US"/>
            <a:t>I forbindelse med den grønne omstilling skal en bygning konstrueres med fokus på energibesparelse.</a:t>
          </a:r>
        </a:p>
      </dgm:t>
    </dgm:pt>
    <dgm:pt modelId="{743DB2E5-7559-40F5-88B3-DAAD2575FA1B}" type="parTrans" cxnId="{54CACB80-5618-409C-BF5D-DB9289F9562D}">
      <dgm:prSet/>
      <dgm:spPr/>
      <dgm:t>
        <a:bodyPr/>
        <a:lstStyle/>
        <a:p>
          <a:endParaRPr lang="en-US"/>
        </a:p>
      </dgm:t>
    </dgm:pt>
    <dgm:pt modelId="{26CB8F9F-C215-4626-AB01-9321A7E487BD}" type="sibTrans" cxnId="{54CACB80-5618-409C-BF5D-DB9289F9562D}">
      <dgm:prSet/>
      <dgm:spPr/>
      <dgm:t>
        <a:bodyPr/>
        <a:lstStyle/>
        <a:p>
          <a:endParaRPr lang="en-US"/>
        </a:p>
      </dgm:t>
    </dgm:pt>
    <dgm:pt modelId="{5FB4F46B-29FF-4F61-BA7C-8ECA091A99DC}">
      <dgm:prSet/>
      <dgm:spPr/>
      <dgm:t>
        <a:bodyPr/>
        <a:lstStyle/>
        <a:p>
          <a:r>
            <a:rPr lang="en-US"/>
            <a:t>Du er teknisk konsulent og skal vurdere, hvilken løsning der er mest rentabel.</a:t>
          </a:r>
        </a:p>
      </dgm:t>
    </dgm:pt>
    <dgm:pt modelId="{AEFA56D9-A9DC-4B0A-8341-3CB59CFB30A8}" type="parTrans" cxnId="{1C3F14D2-9EA8-4862-979B-BA874DDBFB43}">
      <dgm:prSet/>
      <dgm:spPr/>
      <dgm:t>
        <a:bodyPr/>
        <a:lstStyle/>
        <a:p>
          <a:endParaRPr lang="en-US"/>
        </a:p>
      </dgm:t>
    </dgm:pt>
    <dgm:pt modelId="{83D00956-5ABF-42EC-A654-1190A2DC8C2B}" type="sibTrans" cxnId="{1C3F14D2-9EA8-4862-979B-BA874DDBFB43}">
      <dgm:prSet/>
      <dgm:spPr/>
      <dgm:t>
        <a:bodyPr/>
        <a:lstStyle/>
        <a:p>
          <a:endParaRPr lang="en-US"/>
        </a:p>
      </dgm:t>
    </dgm:pt>
    <dgm:pt modelId="{9C79DB30-FDB6-4C5D-A183-D23CE805C988}" type="pres">
      <dgm:prSet presAssocID="{3DCBB086-7633-4296-A5AE-596FDA93FD02}" presName="root" presStyleCnt="0">
        <dgm:presLayoutVars>
          <dgm:dir/>
          <dgm:resizeHandles val="exact"/>
        </dgm:presLayoutVars>
      </dgm:prSet>
      <dgm:spPr/>
    </dgm:pt>
    <dgm:pt modelId="{3AFE111B-2F4D-4C8D-874F-C2C0BB3BF3EF}" type="pres">
      <dgm:prSet presAssocID="{F2FC5DD7-F24E-4AFB-94DE-7F7CF751A80B}" presName="compNode" presStyleCnt="0"/>
      <dgm:spPr/>
    </dgm:pt>
    <dgm:pt modelId="{6091B5A9-ADB9-4580-A35F-9F533604A129}" type="pres">
      <dgm:prSet presAssocID="{F2FC5DD7-F24E-4AFB-94DE-7F7CF751A80B}" presName="bgRect" presStyleLbl="bgShp" presStyleIdx="0" presStyleCnt="2"/>
      <dgm:spPr/>
    </dgm:pt>
    <dgm:pt modelId="{B85F260B-9D44-4FE8-981A-B2AE2E4E5578}" type="pres">
      <dgm:prSet presAssocID="{F2FC5DD7-F24E-4AFB-94DE-7F7CF751A80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ne Decoration"/>
        </a:ext>
      </dgm:extLst>
    </dgm:pt>
    <dgm:pt modelId="{832B3116-2A95-491E-B8A9-D12E4D8003F8}" type="pres">
      <dgm:prSet presAssocID="{F2FC5DD7-F24E-4AFB-94DE-7F7CF751A80B}" presName="spaceRect" presStyleCnt="0"/>
      <dgm:spPr/>
    </dgm:pt>
    <dgm:pt modelId="{3BF1D5F8-C2AE-4FDB-96C6-441908BD6B19}" type="pres">
      <dgm:prSet presAssocID="{F2FC5DD7-F24E-4AFB-94DE-7F7CF751A80B}" presName="parTx" presStyleLbl="revTx" presStyleIdx="0" presStyleCnt="2">
        <dgm:presLayoutVars>
          <dgm:chMax val="0"/>
          <dgm:chPref val="0"/>
        </dgm:presLayoutVars>
      </dgm:prSet>
      <dgm:spPr/>
    </dgm:pt>
    <dgm:pt modelId="{65F7F44E-37FA-4E0D-8F76-4F782B010426}" type="pres">
      <dgm:prSet presAssocID="{26CB8F9F-C215-4626-AB01-9321A7E487BD}" presName="sibTrans" presStyleCnt="0"/>
      <dgm:spPr/>
    </dgm:pt>
    <dgm:pt modelId="{6C514E88-3618-43E0-91BC-F5F855F40752}" type="pres">
      <dgm:prSet presAssocID="{5FB4F46B-29FF-4F61-BA7C-8ECA091A99DC}" presName="compNode" presStyleCnt="0"/>
      <dgm:spPr/>
    </dgm:pt>
    <dgm:pt modelId="{4A6D5543-3F55-4F47-899E-179B8810D053}" type="pres">
      <dgm:prSet presAssocID="{5FB4F46B-29FF-4F61-BA7C-8ECA091A99DC}" presName="bgRect" presStyleLbl="bgShp" presStyleIdx="1" presStyleCnt="2"/>
      <dgm:spPr/>
    </dgm:pt>
    <dgm:pt modelId="{ED333D3A-27DD-4496-BD98-0A67E298D071}" type="pres">
      <dgm:prSet presAssocID="{5FB4F46B-29FF-4F61-BA7C-8ECA091A99D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1AE6D2C7-15CE-4BE4-BAA9-ED910596FD41}" type="pres">
      <dgm:prSet presAssocID="{5FB4F46B-29FF-4F61-BA7C-8ECA091A99DC}" presName="spaceRect" presStyleCnt="0"/>
      <dgm:spPr/>
    </dgm:pt>
    <dgm:pt modelId="{9E33A717-A002-48EA-8BE5-38D91D10FE5C}" type="pres">
      <dgm:prSet presAssocID="{5FB4F46B-29FF-4F61-BA7C-8ECA091A99DC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0F6283D-7F84-449E-8F68-856C547267B0}" type="presOf" srcId="{5FB4F46B-29FF-4F61-BA7C-8ECA091A99DC}" destId="{9E33A717-A002-48EA-8BE5-38D91D10FE5C}" srcOrd="0" destOrd="0" presId="urn:microsoft.com/office/officeart/2018/2/layout/IconVerticalSolidList"/>
    <dgm:cxn modelId="{54CACB80-5618-409C-BF5D-DB9289F9562D}" srcId="{3DCBB086-7633-4296-A5AE-596FDA93FD02}" destId="{F2FC5DD7-F24E-4AFB-94DE-7F7CF751A80B}" srcOrd="0" destOrd="0" parTransId="{743DB2E5-7559-40F5-88B3-DAAD2575FA1B}" sibTransId="{26CB8F9F-C215-4626-AB01-9321A7E487BD}"/>
    <dgm:cxn modelId="{FA77EBC9-2B9A-4BA1-A36A-D68DDC92E8D9}" type="presOf" srcId="{3DCBB086-7633-4296-A5AE-596FDA93FD02}" destId="{9C79DB30-FDB6-4C5D-A183-D23CE805C988}" srcOrd="0" destOrd="0" presId="urn:microsoft.com/office/officeart/2018/2/layout/IconVerticalSolidList"/>
    <dgm:cxn modelId="{456DCFCA-B5A9-4FB8-8249-60236CF91FFA}" type="presOf" srcId="{F2FC5DD7-F24E-4AFB-94DE-7F7CF751A80B}" destId="{3BF1D5F8-C2AE-4FDB-96C6-441908BD6B19}" srcOrd="0" destOrd="0" presId="urn:microsoft.com/office/officeart/2018/2/layout/IconVerticalSolidList"/>
    <dgm:cxn modelId="{1C3F14D2-9EA8-4862-979B-BA874DDBFB43}" srcId="{3DCBB086-7633-4296-A5AE-596FDA93FD02}" destId="{5FB4F46B-29FF-4F61-BA7C-8ECA091A99DC}" srcOrd="1" destOrd="0" parTransId="{AEFA56D9-A9DC-4B0A-8341-3CB59CFB30A8}" sibTransId="{83D00956-5ABF-42EC-A654-1190A2DC8C2B}"/>
    <dgm:cxn modelId="{AD91E00B-5FA2-47F9-B6B1-0CEE5E5CB6A3}" type="presParOf" srcId="{9C79DB30-FDB6-4C5D-A183-D23CE805C988}" destId="{3AFE111B-2F4D-4C8D-874F-C2C0BB3BF3EF}" srcOrd="0" destOrd="0" presId="urn:microsoft.com/office/officeart/2018/2/layout/IconVerticalSolidList"/>
    <dgm:cxn modelId="{E409F98B-340F-446B-96C7-5EEA71DDEB94}" type="presParOf" srcId="{3AFE111B-2F4D-4C8D-874F-C2C0BB3BF3EF}" destId="{6091B5A9-ADB9-4580-A35F-9F533604A129}" srcOrd="0" destOrd="0" presId="urn:microsoft.com/office/officeart/2018/2/layout/IconVerticalSolidList"/>
    <dgm:cxn modelId="{505C1487-094F-4A7D-819B-5F34111AE8B0}" type="presParOf" srcId="{3AFE111B-2F4D-4C8D-874F-C2C0BB3BF3EF}" destId="{B85F260B-9D44-4FE8-981A-B2AE2E4E5578}" srcOrd="1" destOrd="0" presId="urn:microsoft.com/office/officeart/2018/2/layout/IconVerticalSolidList"/>
    <dgm:cxn modelId="{B4B1C9C1-1BD8-4DCC-8A96-127B71810075}" type="presParOf" srcId="{3AFE111B-2F4D-4C8D-874F-C2C0BB3BF3EF}" destId="{832B3116-2A95-491E-B8A9-D12E4D8003F8}" srcOrd="2" destOrd="0" presId="urn:microsoft.com/office/officeart/2018/2/layout/IconVerticalSolidList"/>
    <dgm:cxn modelId="{7EFA5550-3830-44AC-B9C0-04AE002AFCEE}" type="presParOf" srcId="{3AFE111B-2F4D-4C8D-874F-C2C0BB3BF3EF}" destId="{3BF1D5F8-C2AE-4FDB-96C6-441908BD6B19}" srcOrd="3" destOrd="0" presId="urn:microsoft.com/office/officeart/2018/2/layout/IconVerticalSolidList"/>
    <dgm:cxn modelId="{84EE43ED-2CD7-4253-ABFE-31679A6F6680}" type="presParOf" srcId="{9C79DB30-FDB6-4C5D-A183-D23CE805C988}" destId="{65F7F44E-37FA-4E0D-8F76-4F782B010426}" srcOrd="1" destOrd="0" presId="urn:microsoft.com/office/officeart/2018/2/layout/IconVerticalSolidList"/>
    <dgm:cxn modelId="{525020FE-D957-4E05-822A-A6B31D3067C7}" type="presParOf" srcId="{9C79DB30-FDB6-4C5D-A183-D23CE805C988}" destId="{6C514E88-3618-43E0-91BC-F5F855F40752}" srcOrd="2" destOrd="0" presId="urn:microsoft.com/office/officeart/2018/2/layout/IconVerticalSolidList"/>
    <dgm:cxn modelId="{89A9A534-8AD8-40D0-B69A-C526EA8F5535}" type="presParOf" srcId="{6C514E88-3618-43E0-91BC-F5F855F40752}" destId="{4A6D5543-3F55-4F47-899E-179B8810D053}" srcOrd="0" destOrd="0" presId="urn:microsoft.com/office/officeart/2018/2/layout/IconVerticalSolidList"/>
    <dgm:cxn modelId="{DCBA2236-FE91-439B-87CD-264E1C12A9F0}" type="presParOf" srcId="{6C514E88-3618-43E0-91BC-F5F855F40752}" destId="{ED333D3A-27DD-4496-BD98-0A67E298D071}" srcOrd="1" destOrd="0" presId="urn:microsoft.com/office/officeart/2018/2/layout/IconVerticalSolidList"/>
    <dgm:cxn modelId="{E545D931-F028-40EF-B105-1BC8AB2509A5}" type="presParOf" srcId="{6C514E88-3618-43E0-91BC-F5F855F40752}" destId="{1AE6D2C7-15CE-4BE4-BAA9-ED910596FD41}" srcOrd="2" destOrd="0" presId="urn:microsoft.com/office/officeart/2018/2/layout/IconVerticalSolidList"/>
    <dgm:cxn modelId="{FBF81CAD-8E5C-4226-9029-E8CDD82D9D04}" type="presParOf" srcId="{6C514E88-3618-43E0-91BC-F5F855F40752}" destId="{9E33A717-A002-48EA-8BE5-38D91D10FE5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35733-8BCF-4F79-A434-6AB8B3AD3832}">
      <dsp:nvSpPr>
        <dsp:cNvPr id="0" name=""/>
        <dsp:cNvSpPr/>
      </dsp:nvSpPr>
      <dsp:spPr>
        <a:xfrm>
          <a:off x="0" y="29040"/>
          <a:ext cx="8985064" cy="17748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Rentabilitet</a:t>
          </a:r>
          <a:r>
            <a:rPr lang="en-US" sz="1600" kern="1200" dirty="0">
              <a:solidFill>
                <a:schemeClr val="tx1"/>
              </a:solidFill>
            </a:rPr>
            <a:t> handler om at </a:t>
          </a:r>
          <a:r>
            <a:rPr lang="en-US" sz="1600" kern="1200" dirty="0" err="1">
              <a:solidFill>
                <a:schemeClr val="tx1"/>
              </a:solidFill>
            </a:rPr>
            <a:t>finde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ud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af</a:t>
          </a:r>
          <a:r>
            <a:rPr lang="en-US" sz="1600" kern="1200" dirty="0">
              <a:solidFill>
                <a:schemeClr val="tx1"/>
              </a:solidFill>
            </a:rPr>
            <a:t>, om </a:t>
          </a:r>
          <a:r>
            <a:rPr lang="en-US" sz="1600" kern="1200" dirty="0" err="1">
              <a:solidFill>
                <a:schemeClr val="tx1"/>
              </a:solidFill>
            </a:rPr>
            <a:t>en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investering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kan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betale</a:t>
          </a:r>
          <a:r>
            <a:rPr lang="en-US" sz="1600" kern="1200" dirty="0">
              <a:solidFill>
                <a:schemeClr val="tx1"/>
              </a:solidFill>
            </a:rPr>
            <a:t> sig – </a:t>
          </a:r>
          <a:r>
            <a:rPr lang="en-US" sz="1600" kern="1200" dirty="0" err="1">
              <a:solidFill>
                <a:schemeClr val="tx1"/>
              </a:solidFill>
            </a:rPr>
            <a:t>og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hvornår</a:t>
          </a:r>
          <a:r>
            <a:rPr lang="en-US" sz="1600" kern="1200" dirty="0"/>
            <a:t>.</a:t>
          </a:r>
        </a:p>
      </dsp:txBody>
      <dsp:txXfrm>
        <a:off x="86643" y="115683"/>
        <a:ext cx="8811778" cy="1601604"/>
      </dsp:txXfrm>
    </dsp:sp>
    <dsp:sp modelId="{E74D1B24-29CC-4074-AC89-A91669DC959E}">
      <dsp:nvSpPr>
        <dsp:cNvPr id="0" name=""/>
        <dsp:cNvSpPr/>
      </dsp:nvSpPr>
      <dsp:spPr>
        <a:xfrm>
          <a:off x="0" y="1850010"/>
          <a:ext cx="8985064" cy="1774890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</a:rPr>
            <a:t>Vi </a:t>
          </a:r>
          <a:r>
            <a:rPr lang="en-US" sz="1600" kern="1200" dirty="0" err="1">
              <a:solidFill>
                <a:schemeClr val="tx1"/>
              </a:solidFill>
            </a:rPr>
            <a:t>kigger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på</a:t>
          </a:r>
          <a:r>
            <a:rPr lang="en-US" sz="1600" kern="1200" dirty="0">
              <a:solidFill>
                <a:schemeClr val="tx1"/>
              </a:solidFill>
            </a:rPr>
            <a:t>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Startpris</a:t>
          </a:r>
          <a:endParaRPr lang="en-US" sz="1600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Energibesparelse</a:t>
          </a:r>
          <a:endParaRPr lang="en-US" sz="1600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Tilbagebtalingstid</a:t>
          </a:r>
          <a:endParaRPr lang="en-US" sz="1600" kern="1200" dirty="0">
            <a:solidFill>
              <a:schemeClr val="tx1"/>
            </a:solidFill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1"/>
              </a:solidFill>
            </a:rPr>
            <a:t>Rentabilitet</a:t>
          </a:r>
          <a:r>
            <a:rPr lang="en-US" sz="1600" kern="1200" dirty="0">
              <a:solidFill>
                <a:schemeClr val="tx1"/>
              </a:solidFill>
            </a:rPr>
            <a:t> over </a:t>
          </a:r>
          <a:r>
            <a:rPr lang="en-US" sz="1600" kern="1200" dirty="0" err="1">
              <a:solidFill>
                <a:schemeClr val="tx1"/>
              </a:solidFill>
            </a:rPr>
            <a:t>tid</a:t>
          </a:r>
          <a:r>
            <a:rPr lang="en-US" sz="1600" kern="1200" dirty="0">
              <a:solidFill>
                <a:schemeClr val="tx1"/>
              </a:solidFill>
            </a:rPr>
            <a:t> (</a:t>
          </a:r>
          <a:r>
            <a:rPr lang="en-US" sz="1600" kern="1200" dirty="0" err="1">
              <a:solidFill>
                <a:schemeClr val="tx1"/>
              </a:solidFill>
            </a:rPr>
            <a:t>Funktioner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og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grafer</a:t>
          </a:r>
          <a:r>
            <a:rPr lang="en-US" sz="1600" kern="1200" dirty="0">
              <a:solidFill>
                <a:schemeClr val="tx1"/>
              </a:solidFill>
            </a:rPr>
            <a:t>)</a:t>
          </a:r>
        </a:p>
      </dsp:txBody>
      <dsp:txXfrm>
        <a:off x="86643" y="1936653"/>
        <a:ext cx="8811778" cy="1601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1B5A9-ADB9-4580-A35F-9F533604A129}">
      <dsp:nvSpPr>
        <dsp:cNvPr id="0" name=""/>
        <dsp:cNvSpPr/>
      </dsp:nvSpPr>
      <dsp:spPr>
        <a:xfrm>
          <a:off x="0" y="855526"/>
          <a:ext cx="6830433" cy="15794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F260B-9D44-4FE8-981A-B2AE2E4E5578}">
      <dsp:nvSpPr>
        <dsp:cNvPr id="0" name=""/>
        <dsp:cNvSpPr/>
      </dsp:nvSpPr>
      <dsp:spPr>
        <a:xfrm>
          <a:off x="477778" y="1210899"/>
          <a:ext cx="868688" cy="8686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1D5F8-C2AE-4FDB-96C6-441908BD6B19}">
      <dsp:nvSpPr>
        <dsp:cNvPr id="0" name=""/>
        <dsp:cNvSpPr/>
      </dsp:nvSpPr>
      <dsp:spPr>
        <a:xfrm>
          <a:off x="1824245" y="855526"/>
          <a:ext cx="5006187" cy="1579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157" tIns="167157" rIns="167157" bIns="16715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 forbindelse med den grønne omstilling skal en bygning konstrueres med fokus på energibesparelse.</a:t>
          </a:r>
        </a:p>
      </dsp:txBody>
      <dsp:txXfrm>
        <a:off x="1824245" y="855526"/>
        <a:ext cx="5006187" cy="1579433"/>
      </dsp:txXfrm>
    </dsp:sp>
    <dsp:sp modelId="{4A6D5543-3F55-4F47-899E-179B8810D053}">
      <dsp:nvSpPr>
        <dsp:cNvPr id="0" name=""/>
        <dsp:cNvSpPr/>
      </dsp:nvSpPr>
      <dsp:spPr>
        <a:xfrm>
          <a:off x="0" y="2829818"/>
          <a:ext cx="6830433" cy="157943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33D3A-27DD-4496-BD98-0A67E298D071}">
      <dsp:nvSpPr>
        <dsp:cNvPr id="0" name=""/>
        <dsp:cNvSpPr/>
      </dsp:nvSpPr>
      <dsp:spPr>
        <a:xfrm>
          <a:off x="477778" y="3185191"/>
          <a:ext cx="868688" cy="8686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3A717-A002-48EA-8BE5-38D91D10FE5C}">
      <dsp:nvSpPr>
        <dsp:cNvPr id="0" name=""/>
        <dsp:cNvSpPr/>
      </dsp:nvSpPr>
      <dsp:spPr>
        <a:xfrm>
          <a:off x="1824245" y="2829818"/>
          <a:ext cx="5006187" cy="1579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157" tIns="167157" rIns="167157" bIns="16715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Du er teknisk konsulent og skal vurdere, hvilken løsning der er mest rentabel.</a:t>
          </a:r>
        </a:p>
      </dsp:txBody>
      <dsp:txXfrm>
        <a:off x="1824245" y="2829818"/>
        <a:ext cx="5006187" cy="1579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8539" y="2514601"/>
            <a:ext cx="8913077" cy="2262781"/>
          </a:xfrm>
        </p:spPr>
        <p:txBody>
          <a:bodyPr anchor="b">
            <a:normAutofit/>
          </a:bodyPr>
          <a:lstStyle>
            <a:lvl1pPr>
              <a:defRPr sz="5398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8539" y="4777380"/>
            <a:ext cx="8913077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744198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4529541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03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250" y="624110"/>
            <a:ext cx="8909366" cy="128089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8538" y="2133600"/>
            <a:ext cx="8913078" cy="377762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2058750"/>
            <a:ext cx="8913077" cy="1468800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3530129"/>
            <a:ext cx="8913077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2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8538" y="2133600"/>
            <a:ext cx="4312741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88874" y="2126222"/>
            <a:ext cx="4312741" cy="3777622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787783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8608" y="1972703"/>
            <a:ext cx="3991692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8538" y="2548966"/>
            <a:ext cx="4341762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4674" y="1969475"/>
            <a:ext cx="3997960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5091" y="2545738"/>
            <a:ext cx="4337544" cy="3354060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787783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6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02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14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446088"/>
            <a:ext cx="3504286" cy="976312"/>
          </a:xfrm>
        </p:spPr>
        <p:txBody>
          <a:bodyPr anchor="b"/>
          <a:lstStyle>
            <a:lvl1pPr algn="l">
              <a:defRPr sz="1999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1365" y="446089"/>
            <a:ext cx="5180251" cy="5414963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8" y="1598613"/>
            <a:ext cx="3504286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4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9" y="4800600"/>
            <a:ext cx="891307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8538" y="634965"/>
            <a:ext cx="8913078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367338"/>
            <a:ext cx="891307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71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609600"/>
            <a:ext cx="8913077" cy="311704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4354046"/>
            <a:ext cx="891307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0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207" y="609600"/>
            <a:ext cx="8391740" cy="289560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4159" y="3505200"/>
            <a:ext cx="7534591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4354046"/>
            <a:ext cx="8913077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31781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674" y="3244140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010" y="648005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1958" y="290530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2419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9" y="2438401"/>
            <a:ext cx="8913078" cy="2724845"/>
          </a:xfrm>
        </p:spPr>
        <p:txBody>
          <a:bodyPr anchor="b">
            <a:normAutofit/>
          </a:bodyPr>
          <a:lstStyle>
            <a:lvl1pPr algn="l">
              <a:defRPr sz="4799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1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207" y="609600"/>
            <a:ext cx="8391740" cy="2895600"/>
          </a:xfrm>
        </p:spPr>
        <p:txBody>
          <a:bodyPr anchor="ctr">
            <a:normAutofit/>
          </a:bodyPr>
          <a:lstStyle>
            <a:lvl1pPr algn="l">
              <a:defRPr sz="4799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8538" y="4343400"/>
            <a:ext cx="8913078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010" y="648005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1958" y="290530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3481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38" y="627407"/>
            <a:ext cx="8913077" cy="2880020"/>
          </a:xfrm>
        </p:spPr>
        <p:txBody>
          <a:bodyPr anchor="ctr">
            <a:normAutofit/>
          </a:bodyPr>
          <a:lstStyle>
            <a:lvl1pPr algn="l">
              <a:defRPr sz="4799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8538" y="4343400"/>
            <a:ext cx="8913078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8539" y="5181600"/>
            <a:ext cx="8913078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7" y="491172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674" y="4983088"/>
            <a:ext cx="77956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11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9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2392" y="627406"/>
            <a:ext cx="2207026" cy="5283817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8538" y="627406"/>
            <a:ext cx="6475313" cy="5283817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7" y="714376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2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0773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14" y="-786"/>
            <a:ext cx="2356060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3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249" y="624110"/>
            <a:ext cx="8909366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8538" y="2133600"/>
            <a:ext cx="8913078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58914" y="6130437"/>
            <a:ext cx="1145984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8538" y="6135809"/>
            <a:ext cx="76180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674" y="787783"/>
            <a:ext cx="77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99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8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F3B14C5-79F8-2C55-611E-A7C7A51C05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8538" y="4775200"/>
            <a:ext cx="8913078" cy="82344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400" dirty="0"/>
              <a:t>Rentabilitet og grøn omstilling</a:t>
            </a:r>
            <a:br>
              <a:rPr lang="da-DK" sz="2400" dirty="0"/>
            </a:br>
            <a:endParaRPr lang="da-D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588538" y="5598647"/>
            <a:ext cx="8913078" cy="5227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da-DK" dirty="0"/>
              <a:t>Matematik C – EUX</a:t>
            </a:r>
          </a:p>
          <a:p>
            <a:pPr marL="0" indent="0">
              <a:buNone/>
            </a:pPr>
            <a:r>
              <a:rPr lang="da-DK" dirty="0"/>
              <a:t>HMA</a:t>
            </a:r>
          </a:p>
          <a:p>
            <a:endParaRPr lang="da-DK" dirty="0"/>
          </a:p>
        </p:txBody>
      </p:sp>
      <p:pic>
        <p:nvPicPr>
          <p:cNvPr id="1026" name="Picture 2" descr="5 tips til grøn energi og hvad du selv kan gøre! 🏡 🌱">
            <a:extLst>
              <a:ext uri="{FF2B5EF4-FFF2-40B4-BE49-F238E27FC236}">
                <a16:creationId xmlns:a16="http://schemas.microsoft.com/office/drawing/2014/main" id="{6E556166-9143-6B94-3AB1-D891B57E9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1" r="-1" b="3055"/>
          <a:stretch/>
        </p:blipFill>
        <p:spPr bwMode="auto">
          <a:xfrm>
            <a:off x="2588537" y="634963"/>
            <a:ext cx="8913079" cy="385497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CC2B854F-01F5-9457-47A2-B7A8F794D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6917" y="5893824"/>
            <a:ext cx="1054699" cy="658425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16968E0-B19C-9E98-C1AD-1BB485CB2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685" y="6006476"/>
            <a:ext cx="2691407" cy="52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0F8C4F3B-5C5A-1845-F6E7-F11B6BD1A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" y="6121401"/>
            <a:ext cx="1365885" cy="4146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175CD74B-9CE8-4F20-A3E4-A22A7F036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429" y="624110"/>
            <a:ext cx="9710469" cy="1280890"/>
          </a:xfrm>
        </p:spPr>
        <p:txBody>
          <a:bodyPr>
            <a:normAutofit/>
          </a:bodyPr>
          <a:lstStyle/>
          <a:p>
            <a:r>
              <a:rPr lang="da-DK"/>
              <a:t>Hvad er rentabilitet?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9C44665-BECF-4482-A00C-E4BE2A87D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93" name="Freeform 11">
            <a:extLst>
              <a:ext uri="{FF2B5EF4-FFF2-40B4-BE49-F238E27FC236}">
                <a16:creationId xmlns:a16="http://schemas.microsoft.com/office/drawing/2014/main" id="{20398C1D-D011-4BA8-AC81-E829677B8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7" y="714375"/>
            <a:ext cx="1588112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46" name="Content Placeholder 2">
            <a:extLst>
              <a:ext uri="{FF2B5EF4-FFF2-40B4-BE49-F238E27FC236}">
                <a16:creationId xmlns:a16="http://schemas.microsoft.com/office/drawing/2014/main" id="{0EDF4FD4-2713-C5C0-438C-84AA085B21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8203809"/>
              </p:ext>
            </p:extLst>
          </p:nvPr>
        </p:nvGraphicFramePr>
        <p:xfrm>
          <a:off x="1794429" y="2222983"/>
          <a:ext cx="898506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65F8A9-9499-4A44-BDAD-F706130FD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8132C2D-AFE4-478D-A86B-81059C205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4487" y="0"/>
            <a:ext cx="73943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5BFD52-DD96-4666-8D77-C636870FD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0803" y="0"/>
            <a:ext cx="40580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0366" y="3101093"/>
            <a:ext cx="2453413" cy="3029344"/>
          </a:xfrm>
        </p:spPr>
        <p:txBody>
          <a:bodyPr>
            <a:normAutofit/>
          </a:bodyPr>
          <a:lstStyle/>
          <a:p>
            <a:r>
              <a:rPr lang="da-DK" sz="3200">
                <a:solidFill>
                  <a:schemeClr val="bg1"/>
                </a:solidFill>
              </a:rPr>
              <a:t>Case – Grøn bygning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941746C-2C12-4564-8342-A3055D836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8130803" y="3187343"/>
            <a:ext cx="1104831" cy="506624"/>
          </a:xfrm>
          <a:custGeom>
            <a:avLst/>
            <a:gdLst>
              <a:gd name="connsiteX0" fmla="*/ 0 w 1105119"/>
              <a:gd name="connsiteY0" fmla="*/ 506624 h 506624"/>
              <a:gd name="connsiteX1" fmla="*/ 759132 w 1105119"/>
              <a:gd name="connsiteY1" fmla="*/ 505572 h 506624"/>
              <a:gd name="connsiteX2" fmla="*/ 849827 w 1105119"/>
              <a:gd name="connsiteY2" fmla="*/ 505572 h 506624"/>
              <a:gd name="connsiteX3" fmla="*/ 864083 w 1105119"/>
              <a:gd name="connsiteY3" fmla="*/ 500804 h 506624"/>
              <a:gd name="connsiteX4" fmla="*/ 869065 w 1105119"/>
              <a:gd name="connsiteY4" fmla="*/ 496035 h 506624"/>
              <a:gd name="connsiteX5" fmla="*/ 1098034 w 1105119"/>
              <a:gd name="connsiteY5" fmla="*/ 267092 h 506624"/>
              <a:gd name="connsiteX6" fmla="*/ 1098034 w 1105119"/>
              <a:gd name="connsiteY6" fmla="*/ 238480 h 506624"/>
              <a:gd name="connsiteX7" fmla="*/ 869065 w 1105119"/>
              <a:gd name="connsiteY7" fmla="*/ 9537 h 506624"/>
              <a:gd name="connsiteX8" fmla="*/ 864083 w 1105119"/>
              <a:gd name="connsiteY8" fmla="*/ 4769 h 506624"/>
              <a:gd name="connsiteX9" fmla="*/ 849827 w 1105119"/>
              <a:gd name="connsiteY9" fmla="*/ 0 h 506624"/>
              <a:gd name="connsiteX10" fmla="*/ 759132 w 1105119"/>
              <a:gd name="connsiteY10" fmla="*/ 0 h 506624"/>
              <a:gd name="connsiteX11" fmla="*/ 0 w 1105119"/>
              <a:gd name="connsiteY11" fmla="*/ 2157 h 50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5119" h="506624">
                <a:moveTo>
                  <a:pt x="0" y="506624"/>
                </a:moveTo>
                <a:lnTo>
                  <a:pt x="759132" y="505572"/>
                </a:lnTo>
                <a:lnTo>
                  <a:pt x="849827" y="505572"/>
                </a:lnTo>
                <a:cubicBezTo>
                  <a:pt x="854636" y="505572"/>
                  <a:pt x="859446" y="500804"/>
                  <a:pt x="864083" y="500804"/>
                </a:cubicBezTo>
                <a:cubicBezTo>
                  <a:pt x="864083" y="496035"/>
                  <a:pt x="869065" y="496035"/>
                  <a:pt x="869065" y="496035"/>
                </a:cubicBezTo>
                <a:lnTo>
                  <a:pt x="1098034" y="267092"/>
                </a:lnTo>
                <a:cubicBezTo>
                  <a:pt x="1107481" y="257555"/>
                  <a:pt x="1107481" y="248018"/>
                  <a:pt x="1098034" y="238480"/>
                </a:cubicBezTo>
                <a:lnTo>
                  <a:pt x="869065" y="9537"/>
                </a:lnTo>
                <a:cubicBezTo>
                  <a:pt x="867519" y="7914"/>
                  <a:pt x="865629" y="6392"/>
                  <a:pt x="864083" y="4769"/>
                </a:cubicBezTo>
                <a:cubicBezTo>
                  <a:pt x="859446" y="0"/>
                  <a:pt x="854636" y="0"/>
                  <a:pt x="849827" y="0"/>
                </a:cubicBezTo>
                <a:lnTo>
                  <a:pt x="759132" y="0"/>
                </a:lnTo>
                <a:lnTo>
                  <a:pt x="0" y="21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71EC13-3C8B-9DC5-21B3-2A69CB83F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603192"/>
              </p:ext>
            </p:extLst>
          </p:nvPr>
        </p:nvGraphicFramePr>
        <p:xfrm>
          <a:off x="616283" y="641551"/>
          <a:ext cx="6830433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249" y="624110"/>
            <a:ext cx="8909367" cy="1280890"/>
          </a:xfrm>
        </p:spPr>
        <p:txBody>
          <a:bodyPr>
            <a:normAutofit/>
          </a:bodyPr>
          <a:lstStyle/>
          <a:p>
            <a:r>
              <a:t>Løsning 1 vs. Løsning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8537" y="2125362"/>
            <a:ext cx="5833602" cy="3785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u="sng" dirty="0"/>
              <a:t>Løsning 1 – </a:t>
            </a:r>
            <a:r>
              <a:rPr b="1" u="sng" dirty="0" err="1"/>
              <a:t>Træfiberisolering</a:t>
            </a:r>
            <a:r>
              <a:rPr b="1" u="sng" dirty="0"/>
              <a:t>:</a:t>
            </a:r>
          </a:p>
          <a:p>
            <a:r>
              <a:rPr dirty="0"/>
              <a:t>- Pris: 460,44 </a:t>
            </a:r>
            <a:r>
              <a:rPr dirty="0" err="1"/>
              <a:t>kr</a:t>
            </a:r>
            <a:r>
              <a:rPr dirty="0"/>
              <a:t>/m² × 24 m² = 11.050,56 </a:t>
            </a:r>
            <a:r>
              <a:rPr dirty="0" err="1"/>
              <a:t>kr</a:t>
            </a:r>
            <a:endParaRPr dirty="0"/>
          </a:p>
          <a:p>
            <a:r>
              <a:rPr dirty="0"/>
              <a:t>- </a:t>
            </a:r>
            <a:r>
              <a:rPr dirty="0" err="1"/>
              <a:t>Energitab</a:t>
            </a:r>
            <a:r>
              <a:rPr dirty="0"/>
              <a:t> pr. </a:t>
            </a:r>
            <a:r>
              <a:rPr dirty="0" err="1"/>
              <a:t>måned</a:t>
            </a:r>
            <a:r>
              <a:rPr dirty="0"/>
              <a:t>: 63,18 kWh</a:t>
            </a:r>
          </a:p>
          <a:p>
            <a:endParaRPr dirty="0"/>
          </a:p>
          <a:p>
            <a:r>
              <a:rPr b="1" dirty="0"/>
              <a:t>Løsning 2 – Kingspan </a:t>
            </a:r>
            <a:r>
              <a:rPr b="1" dirty="0" err="1"/>
              <a:t>isolering</a:t>
            </a:r>
            <a:r>
              <a:rPr b="1" dirty="0"/>
              <a:t>:</a:t>
            </a:r>
          </a:p>
          <a:p>
            <a:r>
              <a:rPr dirty="0"/>
              <a:t>- Pris: 747,75 </a:t>
            </a:r>
            <a:r>
              <a:rPr dirty="0" err="1"/>
              <a:t>kr</a:t>
            </a:r>
            <a:r>
              <a:rPr dirty="0"/>
              <a:t>/m² × 24 m² = 17.946,00 </a:t>
            </a:r>
            <a:r>
              <a:rPr dirty="0" err="1"/>
              <a:t>kr</a:t>
            </a:r>
            <a:endParaRPr dirty="0"/>
          </a:p>
          <a:p>
            <a:r>
              <a:rPr dirty="0"/>
              <a:t>- </a:t>
            </a:r>
            <a:r>
              <a:rPr dirty="0" err="1"/>
              <a:t>Energitab</a:t>
            </a:r>
            <a:r>
              <a:rPr dirty="0"/>
              <a:t> pr. </a:t>
            </a:r>
            <a:r>
              <a:rPr dirty="0" err="1"/>
              <a:t>måned</a:t>
            </a:r>
            <a:r>
              <a:rPr dirty="0"/>
              <a:t>: 35,64 kWh</a:t>
            </a:r>
          </a:p>
          <a:p>
            <a:endParaRPr dirty="0"/>
          </a:p>
          <a:p>
            <a:r>
              <a:rPr dirty="0" err="1"/>
              <a:t>Elpris</a:t>
            </a:r>
            <a:r>
              <a:rPr dirty="0"/>
              <a:t>: 2,5 </a:t>
            </a:r>
            <a:r>
              <a:rPr dirty="0" err="1"/>
              <a:t>kr</a:t>
            </a:r>
            <a:r>
              <a:rPr dirty="0"/>
              <a:t>/kWh</a:t>
            </a:r>
          </a:p>
        </p:txBody>
      </p:sp>
      <p:pic>
        <p:nvPicPr>
          <p:cNvPr id="2050" name="Picture 2" descr="cartoon-confused-240x300 - PADI Pros">
            <a:extLst>
              <a:ext uri="{FF2B5EF4-FFF2-40B4-BE49-F238E27FC236}">
                <a16:creationId xmlns:a16="http://schemas.microsoft.com/office/drawing/2014/main" id="{2D530744-6C23-2F1C-89F5-8044682E9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222" b="2"/>
          <a:stretch/>
        </p:blipFill>
        <p:spPr bwMode="auto">
          <a:xfrm>
            <a:off x="8629204" y="2129586"/>
            <a:ext cx="2872411" cy="373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80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564" y="3101093"/>
            <a:ext cx="2453413" cy="3029344"/>
          </a:xfrm>
        </p:spPr>
        <p:txBody>
          <a:bodyPr>
            <a:normAutofit/>
          </a:bodyPr>
          <a:lstStyle/>
          <a:p>
            <a:r>
              <a:rPr lang="da-DK" sz="3000">
                <a:solidFill>
                  <a:schemeClr val="bg1"/>
                </a:solidFill>
              </a:rPr>
              <a:t>Beregninger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" y="3179901"/>
            <a:ext cx="1097907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4487" y="0"/>
            <a:ext cx="739433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352" y="589722"/>
            <a:ext cx="6796263" cy="53215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b="1" dirty="0" err="1"/>
              <a:t>Månedlig</a:t>
            </a:r>
            <a:r>
              <a:rPr b="1" dirty="0"/>
              <a:t> </a:t>
            </a:r>
            <a:r>
              <a:rPr b="1" dirty="0" err="1"/>
              <a:t>energiomkostning</a:t>
            </a:r>
            <a:r>
              <a:rPr b="1" dirty="0"/>
              <a:t>:</a:t>
            </a:r>
          </a:p>
          <a:p>
            <a:pPr marL="0" indent="0">
              <a:buNone/>
            </a:pPr>
            <a:r>
              <a:rPr lang="da-DK" dirty="0"/>
              <a:t>- </a:t>
            </a:r>
            <a:r>
              <a:rPr dirty="0"/>
              <a:t>Løsning 1: 63,18 × 2,5 = 157,95 </a:t>
            </a:r>
            <a:r>
              <a:rPr dirty="0" err="1"/>
              <a:t>kr</a:t>
            </a:r>
            <a:endParaRPr dirty="0"/>
          </a:p>
          <a:p>
            <a:pPr marL="0" indent="0">
              <a:buNone/>
            </a:pPr>
            <a:r>
              <a:rPr dirty="0"/>
              <a:t>- Løsning 2: 35,64 × 2,5 = 89,10 </a:t>
            </a:r>
            <a:r>
              <a:rPr dirty="0" err="1"/>
              <a:t>kr</a:t>
            </a:r>
            <a:endParaRPr dirty="0"/>
          </a:p>
          <a:p>
            <a:endParaRPr dirty="0"/>
          </a:p>
          <a:p>
            <a:pPr marL="0" indent="0">
              <a:buNone/>
            </a:pPr>
            <a:r>
              <a:rPr b="1" dirty="0" err="1"/>
              <a:t>Forskel</a:t>
            </a:r>
            <a:r>
              <a:rPr b="1" dirty="0"/>
              <a:t>: </a:t>
            </a:r>
            <a:r>
              <a:rPr dirty="0"/>
              <a:t>157,95 – 89,10 = 68,85 </a:t>
            </a:r>
            <a:r>
              <a:rPr dirty="0" err="1"/>
              <a:t>kr</a:t>
            </a:r>
            <a:r>
              <a:rPr dirty="0"/>
              <a:t>/</a:t>
            </a:r>
            <a:r>
              <a:rPr dirty="0" err="1"/>
              <a:t>måned</a:t>
            </a:r>
            <a:endParaRPr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b="1" dirty="0" err="1"/>
              <a:t>Ekstraudgift</a:t>
            </a:r>
            <a:r>
              <a:rPr b="1" dirty="0"/>
              <a:t> </a:t>
            </a:r>
            <a:r>
              <a:rPr b="1" dirty="0" err="1"/>
              <a:t>ved</a:t>
            </a:r>
            <a:r>
              <a:rPr b="1" dirty="0"/>
              <a:t> </a:t>
            </a:r>
            <a:r>
              <a:rPr b="1" dirty="0" err="1"/>
              <a:t>løsning</a:t>
            </a:r>
            <a:r>
              <a:rPr b="1" dirty="0"/>
              <a:t> 2:</a:t>
            </a:r>
          </a:p>
          <a:p>
            <a:r>
              <a:rPr dirty="0"/>
              <a:t>- 17.946 – 11.050,56 = 6.895,44 </a:t>
            </a:r>
            <a:r>
              <a:rPr dirty="0" err="1"/>
              <a:t>kr</a:t>
            </a:r>
            <a:endParaRPr dirty="0"/>
          </a:p>
          <a:p>
            <a:endParaRPr dirty="0"/>
          </a:p>
          <a:p>
            <a:pPr marL="0" indent="0">
              <a:buNone/>
            </a:pPr>
            <a:r>
              <a:rPr b="1" dirty="0" err="1"/>
              <a:t>Tilbagebetalingstid</a:t>
            </a:r>
            <a:r>
              <a:rPr b="1" dirty="0"/>
              <a:t>:</a:t>
            </a:r>
          </a:p>
          <a:p>
            <a:r>
              <a:rPr dirty="0"/>
              <a:t>- 6.895,44 / 68,85 ≈ 100 </a:t>
            </a:r>
            <a:r>
              <a:rPr dirty="0" err="1"/>
              <a:t>måneder</a:t>
            </a:r>
            <a:r>
              <a:rPr dirty="0"/>
              <a:t> (ca. 8 </a:t>
            </a:r>
            <a:r>
              <a:rPr dirty="0" err="1"/>
              <a:t>år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4 </a:t>
            </a:r>
            <a:r>
              <a:rPr dirty="0" err="1"/>
              <a:t>måneder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746" y="942108"/>
            <a:ext cx="3255702" cy="4969113"/>
          </a:xfrm>
        </p:spPr>
        <p:txBody>
          <a:bodyPr anchor="ctr">
            <a:normAutofit/>
          </a:bodyPr>
          <a:lstStyle/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Funktioner over tid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cxnSp>
        <p:nvCxnSpPr>
          <p:cNvPr id="43" name="Straight Connector 11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083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13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8414" y="0"/>
            <a:ext cx="6175367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7747" y="942108"/>
            <a:ext cx="6453868" cy="496911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b="1">
                <a:solidFill>
                  <a:schemeClr val="tx2">
                    <a:lumMod val="75000"/>
                  </a:schemeClr>
                </a:solidFill>
              </a:rPr>
              <a:t>Vi opstiller funktioner for samlet omkostning:</a:t>
            </a:r>
          </a:p>
          <a:p>
            <a:endParaRPr lang="da-DK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 b="1">
                <a:solidFill>
                  <a:schemeClr val="tx2">
                    <a:lumMod val="75000"/>
                  </a:schemeClr>
                </a:solidFill>
              </a:rPr>
              <a:t>Løsning 1:</a:t>
            </a:r>
          </a:p>
          <a:p>
            <a:pPr marL="0" indent="0">
              <a:buNone/>
            </a:pPr>
            <a:r>
              <a:rPr lang="da-DK">
                <a:solidFill>
                  <a:schemeClr val="tx2">
                    <a:lumMod val="75000"/>
                  </a:schemeClr>
                </a:solidFill>
              </a:rPr>
              <a:t>C1(t) = 11.050,56 + 157,95 × t</a:t>
            </a:r>
          </a:p>
          <a:p>
            <a:endParaRPr lang="da-DK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 b="1">
                <a:solidFill>
                  <a:schemeClr val="tx2">
                    <a:lumMod val="75000"/>
                  </a:schemeClr>
                </a:solidFill>
              </a:rPr>
              <a:t>Løsning 2:</a:t>
            </a:r>
          </a:p>
          <a:p>
            <a:pPr marL="0" indent="0">
              <a:buNone/>
            </a:pPr>
            <a:r>
              <a:rPr lang="da-DK">
                <a:solidFill>
                  <a:schemeClr val="tx2">
                    <a:lumMod val="75000"/>
                  </a:schemeClr>
                </a:solidFill>
              </a:rPr>
              <a:t>C2(t) = 17.946,00 + 89,10 × t</a:t>
            </a:r>
          </a:p>
          <a:p>
            <a:endParaRPr lang="da-DK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>
                <a:solidFill>
                  <a:schemeClr val="tx2">
                    <a:lumMod val="75000"/>
                  </a:schemeClr>
                </a:solidFill>
              </a:rPr>
              <a:t>t = antal måneder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18" y="-1"/>
            <a:ext cx="1220406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034" y="228600"/>
            <a:ext cx="2850786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014" y="-786"/>
            <a:ext cx="2356060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8306" y="624110"/>
            <a:ext cx="6843310" cy="1280890"/>
          </a:xfrm>
        </p:spPr>
        <p:txBody>
          <a:bodyPr>
            <a:normAutofit/>
          </a:bodyPr>
          <a:lstStyle/>
          <a:p>
            <a:r>
              <a:t>Tegn graferne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5612" y="0"/>
            <a:ext cx="18283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5612" y="714375"/>
            <a:ext cx="1588113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pic>
        <p:nvPicPr>
          <p:cNvPr id="5" name="Picture 4" descr="Koder på papirer">
            <a:extLst>
              <a:ext uri="{FF2B5EF4-FFF2-40B4-BE49-F238E27FC236}">
                <a16:creationId xmlns:a16="http://schemas.microsoft.com/office/drawing/2014/main" id="{67DF311D-18C6-F86C-9A28-C2BC1F2E70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738" r="35789" b="-2"/>
          <a:stretch/>
        </p:blipFill>
        <p:spPr>
          <a:xfrm>
            <a:off x="20" y="1730"/>
            <a:ext cx="2719815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5454" y="2133600"/>
            <a:ext cx="684616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/>
              <a:t>Brug GeoGebra:</a:t>
            </a:r>
          </a:p>
          <a:p>
            <a:r>
              <a:rPr dirty="0"/>
              <a:t>X-</a:t>
            </a:r>
            <a:r>
              <a:rPr dirty="0" err="1"/>
              <a:t>akse</a:t>
            </a:r>
            <a:r>
              <a:rPr dirty="0"/>
              <a:t>: </a:t>
            </a:r>
            <a:r>
              <a:rPr dirty="0" err="1"/>
              <a:t>Måneder</a:t>
            </a:r>
            <a:endParaRPr dirty="0"/>
          </a:p>
          <a:p>
            <a:r>
              <a:rPr dirty="0"/>
              <a:t>Y-</a:t>
            </a:r>
            <a:r>
              <a:rPr dirty="0" err="1"/>
              <a:t>akse</a:t>
            </a:r>
            <a:r>
              <a:rPr dirty="0"/>
              <a:t>: Samlet pris</a:t>
            </a:r>
          </a:p>
          <a:p>
            <a:r>
              <a:rPr dirty="0"/>
              <a:t>Marker </a:t>
            </a:r>
            <a:r>
              <a:rPr dirty="0" err="1"/>
              <a:t>skæringspunktet</a:t>
            </a:r>
            <a:endParaRPr dirty="0"/>
          </a:p>
          <a:p>
            <a:endParaRPr dirty="0"/>
          </a:p>
          <a:p>
            <a:pPr marL="0" indent="0">
              <a:buNone/>
            </a:pPr>
            <a:r>
              <a:rPr b="1" dirty="0" err="1"/>
              <a:t>Diskutér</a:t>
            </a:r>
            <a:r>
              <a:rPr b="1" dirty="0"/>
              <a:t>:</a:t>
            </a:r>
          </a:p>
          <a:p>
            <a:r>
              <a:rPr dirty="0" err="1"/>
              <a:t>Hvornår</a:t>
            </a:r>
            <a:r>
              <a:rPr dirty="0"/>
              <a:t> </a:t>
            </a:r>
            <a:r>
              <a:rPr dirty="0" err="1"/>
              <a:t>skifter</a:t>
            </a:r>
            <a:r>
              <a:rPr dirty="0"/>
              <a:t> det </a:t>
            </a:r>
            <a:r>
              <a:rPr dirty="0" err="1"/>
              <a:t>fra</a:t>
            </a:r>
            <a:r>
              <a:rPr dirty="0"/>
              <a:t> at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dårlig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god </a:t>
            </a:r>
            <a:r>
              <a:rPr dirty="0" err="1"/>
              <a:t>investering</a:t>
            </a:r>
            <a:r>
              <a:rPr dirty="0"/>
              <a:t>?</a:t>
            </a:r>
          </a:p>
          <a:p>
            <a:r>
              <a:rPr dirty="0" err="1"/>
              <a:t>Hvad</a:t>
            </a:r>
            <a:r>
              <a:rPr dirty="0"/>
              <a:t> </a:t>
            </a:r>
            <a:r>
              <a:rPr dirty="0" err="1"/>
              <a:t>hvis</a:t>
            </a:r>
            <a:r>
              <a:rPr dirty="0"/>
              <a:t> </a:t>
            </a:r>
            <a:r>
              <a:rPr dirty="0" err="1"/>
              <a:t>elprisen</a:t>
            </a:r>
            <a:r>
              <a:rPr dirty="0"/>
              <a:t> </a:t>
            </a:r>
            <a:r>
              <a:rPr dirty="0" err="1"/>
              <a:t>ændrer</a:t>
            </a:r>
            <a:r>
              <a:rPr dirty="0"/>
              <a:t> sig?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0C9AA-30A6-712A-6693-00624F90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BF7C3D47-93D8-7161-04A9-F85603B9E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5119" y="2182400"/>
            <a:ext cx="4626865" cy="377825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637CB9E-3F70-EB01-E178-0B16B45E0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6310"/>
          <a:stretch/>
        </p:blipFill>
        <p:spPr>
          <a:xfrm>
            <a:off x="1281260" y="2808282"/>
            <a:ext cx="5129784" cy="252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26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2183" y="624110"/>
            <a:ext cx="8129433" cy="1280890"/>
          </a:xfrm>
        </p:spPr>
        <p:txBody>
          <a:bodyPr>
            <a:normAutofit/>
          </a:bodyPr>
          <a:lstStyle/>
          <a:p>
            <a:r>
              <a:rPr lang="da-DK"/>
              <a:t>Bonusopgave – Elprisens betydning</a:t>
            </a:r>
          </a:p>
        </p:txBody>
      </p:sp>
      <p:sp>
        <p:nvSpPr>
          <p:cNvPr id="41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5077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" y="228600"/>
            <a:ext cx="2850786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6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54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09" y="-786"/>
            <a:ext cx="2356060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" y="3411452"/>
            <a:ext cx="1097907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3372183" y="2133600"/>
            <a:ext cx="812943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err="1"/>
              <a:t>Hvordan</a:t>
            </a:r>
            <a:r>
              <a:rPr b="1"/>
              <a:t> </a:t>
            </a:r>
            <a:r>
              <a:rPr b="1" err="1"/>
              <a:t>ændrer</a:t>
            </a:r>
            <a:r>
              <a:rPr b="1"/>
              <a:t> det sig, </a:t>
            </a:r>
            <a:r>
              <a:rPr b="1" err="1"/>
              <a:t>hvis</a:t>
            </a:r>
            <a:r>
              <a:rPr b="1"/>
              <a:t> </a:t>
            </a:r>
            <a:r>
              <a:rPr b="1" err="1"/>
              <a:t>elprisen</a:t>
            </a:r>
            <a:r>
              <a:rPr b="1"/>
              <a:t> er:</a:t>
            </a:r>
          </a:p>
          <a:p>
            <a:r>
              <a:t>1,5 </a:t>
            </a:r>
            <a:r>
              <a:rPr err="1"/>
              <a:t>kr</a:t>
            </a:r>
            <a:r>
              <a:t>/kWh</a:t>
            </a:r>
          </a:p>
          <a:p>
            <a:r>
              <a:t>4 </a:t>
            </a:r>
            <a:r>
              <a:rPr err="1"/>
              <a:t>kr</a:t>
            </a:r>
            <a:r>
              <a:t>/kWh</a:t>
            </a:r>
          </a:p>
          <a:p>
            <a:pPr marL="0" indent="0">
              <a:buNone/>
            </a:pPr>
            <a:endParaRPr lang="da-DK"/>
          </a:p>
          <a:p>
            <a:pPr marL="0" indent="0">
              <a:buNone/>
            </a:pPr>
            <a:r>
              <a:rPr b="1" err="1"/>
              <a:t>Spørgsmål</a:t>
            </a:r>
            <a:r>
              <a:rPr b="1"/>
              <a:t>:</a:t>
            </a:r>
          </a:p>
          <a:p>
            <a:r>
              <a:rPr err="1"/>
              <a:t>Hvornår</a:t>
            </a:r>
            <a:r>
              <a:t> </a:t>
            </a:r>
            <a:r>
              <a:rPr err="1"/>
              <a:t>vil</a:t>
            </a:r>
            <a:r>
              <a:t> </a:t>
            </a:r>
            <a:r>
              <a:rPr err="1"/>
              <a:t>løsning</a:t>
            </a:r>
            <a:r>
              <a:t> 2 </a:t>
            </a:r>
            <a:r>
              <a:rPr err="1"/>
              <a:t>kunne</a:t>
            </a:r>
            <a:r>
              <a:t> </a:t>
            </a:r>
            <a:r>
              <a:rPr err="1"/>
              <a:t>betale</a:t>
            </a:r>
            <a:r>
              <a:t> sig?</a:t>
            </a:r>
          </a:p>
          <a:p>
            <a:r>
              <a:t>Hvilken </a:t>
            </a:r>
            <a:r>
              <a:rPr err="1"/>
              <a:t>løsning</a:t>
            </a:r>
            <a:r>
              <a:t> er </a:t>
            </a:r>
            <a:r>
              <a:rPr err="1"/>
              <a:t>mest</a:t>
            </a:r>
            <a:r>
              <a:t> robust </a:t>
            </a:r>
            <a:r>
              <a:rPr err="1"/>
              <a:t>ved</a:t>
            </a:r>
            <a:r>
              <a:t> </a:t>
            </a:r>
            <a:r>
              <a:rPr err="1"/>
              <a:t>prisændringer</a:t>
            </a:r>
            <a: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2183" y="624110"/>
            <a:ext cx="8129433" cy="1280890"/>
          </a:xfrm>
        </p:spPr>
        <p:txBody>
          <a:bodyPr>
            <a:normAutofit/>
          </a:bodyPr>
          <a:lstStyle/>
          <a:p>
            <a:r>
              <a:t>Diskussion og refleksion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5077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" y="228600"/>
            <a:ext cx="2850786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09" y="-786"/>
            <a:ext cx="2356060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" y="3411452"/>
            <a:ext cx="1097907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2183" y="2133600"/>
            <a:ext cx="812943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b="1" dirty="0" err="1"/>
              <a:t>Hvilken</a:t>
            </a:r>
            <a:r>
              <a:rPr b="1" dirty="0"/>
              <a:t> </a:t>
            </a:r>
            <a:r>
              <a:rPr b="1" dirty="0" err="1"/>
              <a:t>løsning</a:t>
            </a:r>
            <a:r>
              <a:rPr b="1" dirty="0"/>
              <a:t> </a:t>
            </a:r>
            <a:r>
              <a:rPr b="1" dirty="0" err="1"/>
              <a:t>anbefaler</a:t>
            </a:r>
            <a:r>
              <a:rPr b="1" dirty="0"/>
              <a:t> du – </a:t>
            </a:r>
            <a:r>
              <a:rPr b="1" dirty="0" err="1"/>
              <a:t>og</a:t>
            </a:r>
            <a:r>
              <a:rPr b="1" dirty="0"/>
              <a:t> </a:t>
            </a:r>
            <a:r>
              <a:rPr b="1" dirty="0" err="1"/>
              <a:t>hvorfor</a:t>
            </a:r>
            <a:r>
              <a:rPr b="1" dirty="0"/>
              <a:t>?</a:t>
            </a:r>
          </a:p>
          <a:p>
            <a:r>
              <a:rPr dirty="0"/>
              <a:t>Pris?</a:t>
            </a:r>
          </a:p>
          <a:p>
            <a:r>
              <a:rPr dirty="0" err="1"/>
              <a:t>Energibesparelse</a:t>
            </a:r>
            <a:r>
              <a:rPr dirty="0"/>
              <a:t>?</a:t>
            </a:r>
          </a:p>
          <a:p>
            <a:r>
              <a:rPr dirty="0" err="1"/>
              <a:t>Bæredygtighed</a:t>
            </a:r>
            <a:r>
              <a:rPr dirty="0"/>
              <a:t>?</a:t>
            </a:r>
          </a:p>
          <a:p>
            <a:r>
              <a:rPr dirty="0" err="1"/>
              <a:t>Langsigtet</a:t>
            </a:r>
            <a:r>
              <a:rPr dirty="0"/>
              <a:t> </a:t>
            </a:r>
            <a:r>
              <a:rPr dirty="0" err="1"/>
              <a:t>investering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0" name="Rectangle 3082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88825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2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649055" y="2133600"/>
            <a:ext cx="3649328" cy="3759253"/>
          </a:xfrm>
        </p:spPr>
        <p:txBody>
          <a:bodyPr>
            <a:normAutofit/>
          </a:bodyPr>
          <a:lstStyle/>
          <a:p>
            <a:r>
              <a:rPr lang="da-DK" dirty="0"/>
              <a:t>Tak for jeres indsats! :-D </a:t>
            </a:r>
          </a:p>
          <a:p>
            <a:r>
              <a:rPr lang="da-DK" dirty="0"/>
              <a:t>Vi ses næste gang, hvor vi arbejder videre med eksamensprojektet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  <a:p>
            <a:endParaRPr lang="da-DK" dirty="0"/>
          </a:p>
        </p:txBody>
      </p:sp>
      <p:pic>
        <p:nvPicPr>
          <p:cNvPr id="3078" name="Picture 6" descr="Thank you for attention symbol. Concept words... - Stock Photo [92771942] -  PIXTA">
            <a:extLst>
              <a:ext uri="{FF2B5EF4-FFF2-40B4-BE49-F238E27FC236}">
                <a16:creationId xmlns:a16="http://schemas.microsoft.com/office/drawing/2014/main" id="{43E3AA46-58C4-9050-149B-AB4FC0BBC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" r="1713" b="-2"/>
          <a:stretch/>
        </p:blipFill>
        <p:spPr bwMode="auto">
          <a:xfrm>
            <a:off x="4618339" y="640080"/>
            <a:ext cx="6951767" cy="525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7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061223"/>
            <a:ext cx="1037764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sk">
  <a:themeElements>
    <a:clrScheme name="Grø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Vis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s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d4e780e9a71e4baf5aad6fb40b319bb3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4a837439068677f3713992a2e7600aea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1AD2DBC0-8555-4719-8B39-86A68586C3E6}"/>
</file>

<file path=customXml/itemProps2.xml><?xml version="1.0" encoding="utf-8"?>
<ds:datastoreItem xmlns:ds="http://schemas.openxmlformats.org/officeDocument/2006/customXml" ds:itemID="{6C20BEC1-9EE5-4804-A4B9-A60349F5CF9F}"/>
</file>

<file path=customXml/itemProps3.xml><?xml version="1.0" encoding="utf-8"?>
<ds:datastoreItem xmlns:ds="http://schemas.openxmlformats.org/officeDocument/2006/customXml" ds:itemID="{05805335-B6B6-442C-87B1-37E55642DBD0}"/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TM02892315[[fn=Visk]]</Template>
  <TotalTime>344</TotalTime>
  <Words>363</Words>
  <Application>Microsoft Office PowerPoint</Application>
  <PresentationFormat>Brugerdefineret</PresentationFormat>
  <Paragraphs>70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Wingdings</vt:lpstr>
      <vt:lpstr>Wingdings 3</vt:lpstr>
      <vt:lpstr>Visk</vt:lpstr>
      <vt:lpstr>Rentabilitet og grøn omstilling </vt:lpstr>
      <vt:lpstr>Hvad er rentabilitet?</vt:lpstr>
      <vt:lpstr>Case – Grøn bygning</vt:lpstr>
      <vt:lpstr>Løsning 1 vs. Løsning 2</vt:lpstr>
      <vt:lpstr>Beregninger</vt:lpstr>
      <vt:lpstr>Funktioner over tid</vt:lpstr>
      <vt:lpstr>Tegn graferne</vt:lpstr>
      <vt:lpstr>PowerPoint-præsentation</vt:lpstr>
      <vt:lpstr>Bonusopgave – Elprisens betydning</vt:lpstr>
      <vt:lpstr>Diskussion og refleksion</vt:lpstr>
      <vt:lpstr>PowerPoint-præsentation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Huda Sherif Rezen Mahalhal</dc:creator>
  <cp:keywords/>
  <dc:description>generated using python-pptx</dc:description>
  <cp:lastModifiedBy>Elin Lunding</cp:lastModifiedBy>
  <cp:revision>4</cp:revision>
  <dcterms:created xsi:type="dcterms:W3CDTF">2013-01-27T09:14:16Z</dcterms:created>
  <dcterms:modified xsi:type="dcterms:W3CDTF">2025-08-11T09:45:36Z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